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5" r:id="rId2"/>
    <p:sldId id="278" r:id="rId3"/>
    <p:sldId id="270" r:id="rId4"/>
    <p:sldId id="259" r:id="rId5"/>
    <p:sldId id="303" r:id="rId6"/>
    <p:sldId id="283" r:id="rId7"/>
    <p:sldId id="258" r:id="rId8"/>
    <p:sldId id="260" r:id="rId9"/>
    <p:sldId id="298" r:id="rId10"/>
    <p:sldId id="308" r:id="rId11"/>
    <p:sldId id="309" r:id="rId12"/>
    <p:sldId id="311" r:id="rId13"/>
  </p:sldIdLst>
  <p:sldSz cx="9144000" cy="5143500" type="screen16x9"/>
  <p:notesSz cx="6858000" cy="9144000"/>
  <p:defaultTextStyle>
    <a:defPPr>
      <a:defRPr lang="zh-CN"/>
    </a:defPPr>
    <a:lvl1pPr algn="l" defTabSz="4556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56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56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56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56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7">
          <p15:clr>
            <a:srgbClr val="A4A3A4"/>
          </p15:clr>
        </p15:guide>
        <p15:guide id="2" pos="2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46C0A"/>
    <a:srgbClr val="FCC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29"/>
  </p:normalViewPr>
  <p:slideViewPr>
    <p:cSldViewPr snapToGrid="0" snapToObjects="1">
      <p:cViewPr varScale="1">
        <p:scale>
          <a:sx n="89" d="100"/>
          <a:sy n="89" d="100"/>
        </p:scale>
        <p:origin x="644" y="52"/>
      </p:cViewPr>
      <p:guideLst>
        <p:guide orient="horz" pos="1647"/>
        <p:guide pos="28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64DCAD-8151-479A-AA6C-65E242CDE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D436C-4C54-44CC-A136-14320BC7DDC7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19D411-2723-41E5-8801-EC7C050D1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D9C4159D-5F27-4E23-A0BF-1C093872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DB16F-6BFF-402D-A03B-17AAD4D22B2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813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88FD2A-E08E-47DC-B398-092E57D5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EF6C9-98FE-4CC5-84AD-67CB003E578B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8A51D7-F3D1-4381-A5CE-0E17AE246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16CE31B2-BE5B-4C55-87A3-B480247ED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243BF-1F54-4D3E-889F-630BE96E697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78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D03C6B-B4EE-4733-B0DA-268A0FB2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2359E-1FDB-456A-8798-9369660DF351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016E25-EAEF-49E0-BF1A-64C37793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BD3445DA-536B-437E-9F73-3140FD494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C9B968-53A7-479B-AB91-B0D4A305062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7708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00126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00126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1A1214AC-4E39-45A0-8B90-84542C3D0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BB35F-DD99-49AF-8295-2642665F665A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6F460247-C260-4F6B-BE39-6A9AE858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>
            <a:extLst>
              <a:ext uri="{FF2B5EF4-FFF2-40B4-BE49-F238E27FC236}">
                <a16:creationId xmlns:a16="http://schemas.microsoft.com/office/drawing/2014/main" id="{9EFAFD60-69F2-4B6F-94FF-6B3CAEBF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B9D46-F1AD-41A2-BBF6-05AD7EB2F99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4778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657E6068-DCC9-4911-8675-CFC9E7F7F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DCCF0-30D0-46C2-A6C7-C6EC59270CE9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5DC80E55-BAD1-46E7-8093-0C8A367CC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>
            <a:extLst>
              <a:ext uri="{FF2B5EF4-FFF2-40B4-BE49-F238E27FC236}">
                <a16:creationId xmlns:a16="http://schemas.microsoft.com/office/drawing/2014/main" id="{DE078457-DEFD-411C-8FD2-436E92CC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74BE9-6AC7-4483-9316-C32856CD73C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707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7F9DFB65-7086-47C0-83F6-AB64B1A1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78AFA-727B-460E-AD05-F4D599D6DC6C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BEF96D6F-BE79-4ED6-BEC2-50B318B55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>
            <a:extLst>
              <a:ext uri="{FF2B5EF4-FFF2-40B4-BE49-F238E27FC236}">
                <a16:creationId xmlns:a16="http://schemas.microsoft.com/office/drawing/2014/main" id="{8F248631-B1DD-431B-AE3B-50D82057B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3BA36-70D7-4342-B4C4-C25011B441A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668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8BB549F2-24CB-4D2F-BDCC-C68DD234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37EBD-E67E-4D38-A5B3-DA4CE663C739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EF22D963-85C4-43E3-8AC9-CD4DBEA1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>
            <a:extLst>
              <a:ext uri="{FF2B5EF4-FFF2-40B4-BE49-F238E27FC236}">
                <a16:creationId xmlns:a16="http://schemas.microsoft.com/office/drawing/2014/main" id="{BC6F7598-03B3-4EB5-9A0E-9E1861F4E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40322-1801-41E7-8571-6FE7426722E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891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0A3B708C-21DC-4916-A047-9657F4B53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67705-CBA0-4FD4-A904-1AAB22CA7873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28E8AC28-487C-42B8-89C4-36DE2D41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>
            <a:extLst>
              <a:ext uri="{FF2B5EF4-FFF2-40B4-BE49-F238E27FC236}">
                <a16:creationId xmlns:a16="http://schemas.microsoft.com/office/drawing/2014/main" id="{7BFCE975-2C30-41AE-B0B9-DBB13603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2117A-6ED0-47FB-8F5C-1EEF34FB5EB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744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AB139730-C075-4A75-94C1-AB9AAE42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6C9DC-EFED-4400-AFFE-EA9B3BEC36F7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47237E84-B65D-4192-8F0A-7DAA1233E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>
            <a:extLst>
              <a:ext uri="{FF2B5EF4-FFF2-40B4-BE49-F238E27FC236}">
                <a16:creationId xmlns:a16="http://schemas.microsoft.com/office/drawing/2014/main" id="{8E1C77ED-C6F8-42E6-B8E8-533A8336E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358F2-629B-4205-B151-76A6B4171D1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637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7D95B0-B526-49A0-ADDF-A1A2AEA68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93E83-9818-4293-8BB9-2839CE71E2B5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C01B3C-C944-4CC3-BD19-EA45AD54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77B6B7B4-3889-4155-BD5E-B4C89490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58E17-0765-483F-9E43-4C9B5AA3978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4877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D12DF3-1427-4B1B-A15B-E585BD752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349F8-286B-4919-99CB-8E9628E1C56E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40F835-86A1-4D47-BDD9-523BE8C8A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C351C616-52C0-4073-B884-8F0ADB6D4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78EA7-56BE-487C-9BB5-1FE8BA0E5E2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903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1B563D5E-5F08-4015-B3AC-18491DB09A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059D78E3-3748-4D0F-AAEA-26A0BCA0EE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BBBEDB-4631-471E-90E8-202552C51C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defTabSz="456565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D03798-4932-401D-8EFF-102799541C9D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D6913D-F742-4DB4-BEF5-13A3975D00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defTabSz="456565" fontAlgn="auto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AB74DD5B-F514-4E55-9141-6C6ED274A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>
              <a:defRPr kumimoji="1" sz="1200">
                <a:solidFill>
                  <a:srgbClr val="898989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</a:lstStyle>
          <a:p>
            <a:fld id="{611BE3FF-38AA-47E2-AFB0-DFFF5FA72FD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5613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2pPr>
      <a:lvl3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3pPr>
      <a:lvl4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4pPr>
      <a:lvl5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5pPr>
      <a:lvl6pPr marL="4572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6pPr>
      <a:lvl7pPr marL="9144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7pPr>
      <a:lvl8pPr marL="13716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8pPr>
      <a:lvl9pPr marL="18288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微软雅黑" pitchFamily="34" charset="-122"/>
        </a:defRPr>
      </a:lvl9pPr>
    </p:titleStyle>
    <p:bodyStyle>
      <a:lvl1pPr marL="342900" indent="-342900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656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656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656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656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pshare.com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vipshare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A03811B-5E42-4AC1-8DA7-9B7836E1B0A6}"/>
              </a:ext>
            </a:extLst>
          </p:cNvPr>
          <p:cNvSpPr txBox="1"/>
          <p:nvPr/>
        </p:nvSpPr>
        <p:spPr>
          <a:xfrm>
            <a:off x="1418507" y="948300"/>
            <a:ext cx="4245610" cy="7423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38" tIns="45719" rIns="91438" bIns="45719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4000" b="1" dirty="0">
                <a:solidFill>
                  <a:schemeClr val="accent6">
                    <a:lumMod val="75000"/>
                  </a:schemeClr>
                </a:solidFill>
                <a:effectLst>
                  <a:reflection stA="48000" endPos="34000" dist="50800" dir="5400000" sy="-100000" algn="bl" rotWithShape="0"/>
                </a:effectLst>
                <a:latin typeface="Arial"/>
                <a:ea typeface="+mn-ea"/>
                <a:cs typeface="Arial"/>
              </a:rPr>
              <a:t>企业电脑监控软件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5030D5-A06C-43ED-981C-C1E456F3EECD}"/>
              </a:ext>
            </a:extLst>
          </p:cNvPr>
          <p:cNvSpPr txBox="1"/>
          <p:nvPr/>
        </p:nvSpPr>
        <p:spPr>
          <a:xfrm>
            <a:off x="1419225" y="1690688"/>
            <a:ext cx="5770563" cy="954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38" tIns="45719" rIns="91438" bIns="45719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5300" b="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WorkWin</a:t>
            </a:r>
            <a:r>
              <a:rPr kumimoji="1" lang="zh-CN" altLang="en-US" sz="5300" b="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管理专家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C9EB7B-9DC8-42E1-8532-C5B16204D275}"/>
              </a:ext>
            </a:extLst>
          </p:cNvPr>
          <p:cNvSpPr/>
          <p:nvPr/>
        </p:nvSpPr>
        <p:spPr>
          <a:xfrm>
            <a:off x="1568450" y="2847975"/>
            <a:ext cx="2479675" cy="3984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AE100F9-560F-4791-A4D8-5B460F10C0B4}"/>
              </a:ext>
            </a:extLst>
          </p:cNvPr>
          <p:cNvSpPr txBox="1"/>
          <p:nvPr/>
        </p:nvSpPr>
        <p:spPr>
          <a:xfrm>
            <a:off x="6559550" y="4765675"/>
            <a:ext cx="2508250" cy="325438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marL="342900" indent="-342900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14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 </a:t>
            </a:r>
            <a:r>
              <a:rPr kumimoji="1" lang="en-US" altLang="zh-CN" sz="1400" b="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  </a:t>
            </a:r>
            <a:r>
              <a:rPr lang="zh-CN" altLang="zh-CN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+mn-ea"/>
                <a:sym typeface="+mn-ea"/>
              </a:rPr>
              <a:t>南京网亚计算机有限公司</a:t>
            </a:r>
            <a:endParaRPr kumimoji="1" lang="zh-CN" altLang="en-US" sz="1400" b="1" dirty="0">
              <a:solidFill>
                <a:srgbClr val="FFFFFF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3317" name="文本框 1">
            <a:extLst>
              <a:ext uri="{FF2B5EF4-FFF2-40B4-BE49-F238E27FC236}">
                <a16:creationId xmlns:a16="http://schemas.microsoft.com/office/drawing/2014/main" id="{843190F1-9F15-46FB-8472-BBF6AEF28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2860675"/>
            <a:ext cx="26162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全世界员工 全方位监控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45E6768-C9D0-4980-B561-F06584F7FD4A}"/>
              </a:ext>
            </a:extLst>
          </p:cNvPr>
          <p:cNvSpPr txBox="1"/>
          <p:nvPr/>
        </p:nvSpPr>
        <p:spPr>
          <a:xfrm rot="21240000">
            <a:off x="1216025" y="3500586"/>
            <a:ext cx="701357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FCC124"/>
                </a:solidFill>
                <a:effectLst>
                  <a:glow rad="4953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58000"/>
                    </a:srgbClr>
                  </a:outerShdw>
                </a:effectLst>
                <a:latin typeface="+mn-lt"/>
                <a:ea typeface="+mn-ea"/>
              </a:rPr>
              <a:t>企业电脑监控软件专业品牌 强悍小巧内核谁与争锋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7" descr="无y题">
            <a:extLst>
              <a:ext uri="{FF2B5EF4-FFF2-40B4-BE49-F238E27FC236}">
                <a16:creationId xmlns:a16="http://schemas.microsoft.com/office/drawing/2014/main" id="{FEE2066F-134F-4827-986C-A0B59A81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249238"/>
            <a:ext cx="7631113" cy="424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359E4834-D66A-443C-864D-5EB6E6B120FC}"/>
              </a:ext>
            </a:extLst>
          </p:cNvPr>
          <p:cNvSpPr/>
          <p:nvPr/>
        </p:nvSpPr>
        <p:spPr>
          <a:xfrm>
            <a:off x="398463" y="1062038"/>
            <a:ext cx="4906962" cy="72548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0D10AA5-2DC1-4F23-ADF9-83C312F1342E}"/>
              </a:ext>
            </a:extLst>
          </p:cNvPr>
          <p:cNvSpPr txBox="1"/>
          <p:nvPr/>
        </p:nvSpPr>
        <p:spPr>
          <a:xfrm>
            <a:off x="488231" y="156724"/>
            <a:ext cx="1705610" cy="7423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38" tIns="45719" rIns="91438" bIns="45719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4000" b="1" dirty="0">
                <a:solidFill>
                  <a:schemeClr val="accent6">
                    <a:lumMod val="75000"/>
                  </a:schemeClr>
                </a:solidFill>
                <a:effectLst>
                  <a:reflection stA="60000" endPos="30000" dist="50800" dir="5400000" sy="-100000" algn="bl" rotWithShape="0"/>
                </a:effectLst>
                <a:latin typeface="Arial"/>
                <a:ea typeface="+mn-ea"/>
                <a:cs typeface="Arial"/>
              </a:rPr>
              <a:t>为什么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D6198E-C170-484F-9A29-A37BE68C7CA1}"/>
              </a:ext>
            </a:extLst>
          </p:cNvPr>
          <p:cNvSpPr txBox="1"/>
          <p:nvPr/>
        </p:nvSpPr>
        <p:spPr>
          <a:xfrm>
            <a:off x="2095500" y="156845"/>
            <a:ext cx="3732530" cy="7423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38" tIns="45719" rIns="91438" bIns="45719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4000" b="1" dirty="0">
                <a:solidFill>
                  <a:srgbClr val="FFFFFF"/>
                </a:solidFill>
                <a:effectLst>
                  <a:reflection stA="52000" endPos="28000" dist="50800" dir="5400000" sy="-100000" algn="bl" rotWithShape="0"/>
                </a:effectLst>
                <a:latin typeface="Arial"/>
                <a:ea typeface="+mn-ea"/>
                <a:cs typeface="Arial"/>
              </a:rPr>
              <a:t>需要</a:t>
            </a:r>
            <a:r>
              <a:rPr kumimoji="1" lang="en-US" altLang="zh-CN" sz="4000" b="1" dirty="0">
                <a:solidFill>
                  <a:srgbClr val="FFFFFF"/>
                </a:solidFill>
                <a:effectLst>
                  <a:reflection stA="52000" endPos="28000" dist="50800" dir="5400000" sy="-100000" algn="bl" rotWithShape="0"/>
                </a:effectLst>
                <a:latin typeface="Arial"/>
                <a:ea typeface="+mn-ea"/>
                <a:cs typeface="Arial"/>
              </a:rPr>
              <a:t>WorkWin?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FC9F500-1113-476C-A556-EB267E841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1062038"/>
            <a:ext cx="49149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世界进入了互联网时代，办公已经离不开网络，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然而诸多企业都被以下问题困扰着。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 28">
            <a:extLst>
              <a:ext uri="{FF2B5EF4-FFF2-40B4-BE49-F238E27FC236}">
                <a16:creationId xmlns:a16="http://schemas.microsoft.com/office/drawing/2014/main" id="{8E8AD7B3-1F62-46A8-912D-3154E8780FA7}"/>
              </a:ext>
            </a:extLst>
          </p:cNvPr>
          <p:cNvGrpSpPr/>
          <p:nvPr/>
        </p:nvGrpSpPr>
        <p:grpSpPr>
          <a:xfrm>
            <a:off x="-85605" y="2012756"/>
            <a:ext cx="1427147" cy="356474"/>
            <a:chOff x="0" y="937679"/>
            <a:chExt cx="1151467" cy="356474"/>
          </a:xfrm>
          <a:solidFill>
            <a:schemeClr val="accent6">
              <a:lumMod val="75000"/>
            </a:schemeClr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16D4FAB-8BC7-4437-B8EF-489EE9747BCF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3DF8484-9CE5-4C1F-B389-5E282BDA5480}"/>
                </a:ext>
              </a:extLst>
            </p:cNvPr>
            <p:cNvSpPr txBox="1"/>
            <p:nvPr/>
          </p:nvSpPr>
          <p:spPr>
            <a:xfrm>
              <a:off x="0" y="992806"/>
              <a:ext cx="1151467" cy="25463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为什么要监控</a:t>
              </a:r>
            </a:p>
          </p:txBody>
        </p:sp>
      </p:grpSp>
      <p:grpSp>
        <p:nvGrpSpPr>
          <p:cNvPr id="30" name="组 29">
            <a:extLst>
              <a:ext uri="{FF2B5EF4-FFF2-40B4-BE49-F238E27FC236}">
                <a16:creationId xmlns:a16="http://schemas.microsoft.com/office/drawing/2014/main" id="{BEC490DD-B3D5-4386-868B-C22B34EF5B11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508250"/>
            <a:ext cx="1427163" cy="355600"/>
            <a:chOff x="0" y="1377583"/>
            <a:chExt cx="1151467" cy="35647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165E7B-34E1-43C4-8B93-5189595CA14A}"/>
                </a:ext>
              </a:extLst>
            </p:cNvPr>
            <p:cNvSpPr/>
            <p:nvPr/>
          </p:nvSpPr>
          <p:spPr>
            <a:xfrm>
              <a:off x="0" y="137758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4354" name="文本框 15">
              <a:extLst>
                <a:ext uri="{FF2B5EF4-FFF2-40B4-BE49-F238E27FC236}">
                  <a16:creationId xmlns:a16="http://schemas.microsoft.com/office/drawing/2014/main" id="{1D9BF275-CED5-4BDF-89C2-7B748BB6A9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43271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的使命</a:t>
              </a:r>
            </a:p>
          </p:txBody>
        </p:sp>
      </p:grpSp>
      <p:grpSp>
        <p:nvGrpSpPr>
          <p:cNvPr id="31" name="组 30">
            <a:extLst>
              <a:ext uri="{FF2B5EF4-FFF2-40B4-BE49-F238E27FC236}">
                <a16:creationId xmlns:a16="http://schemas.microsoft.com/office/drawing/2014/main" id="{EE4339DD-FBC5-468C-821B-97DDFDB76102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965450"/>
            <a:ext cx="1427163" cy="355600"/>
            <a:chOff x="0" y="1825991"/>
            <a:chExt cx="1151467" cy="356474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655E4E2-55F3-4E21-8101-E1E973967D68}"/>
                </a:ext>
              </a:extLst>
            </p:cNvPr>
            <p:cNvSpPr/>
            <p:nvPr/>
          </p:nvSpPr>
          <p:spPr>
            <a:xfrm>
              <a:off x="0" y="1825991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4352" name="文本框 22">
              <a:extLst>
                <a:ext uri="{FF2B5EF4-FFF2-40B4-BE49-F238E27FC236}">
                  <a16:creationId xmlns:a16="http://schemas.microsoft.com/office/drawing/2014/main" id="{8F6C48C5-F2A3-4392-AE47-EF9A0E8A22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881118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</p:txBody>
        </p:sp>
      </p:grpSp>
      <p:grpSp>
        <p:nvGrpSpPr>
          <p:cNvPr id="32" name="组 31">
            <a:extLst>
              <a:ext uri="{FF2B5EF4-FFF2-40B4-BE49-F238E27FC236}">
                <a16:creationId xmlns:a16="http://schemas.microsoft.com/office/drawing/2014/main" id="{4F50FC7C-EDE4-4881-BDB2-01F9476AD50A}"/>
              </a:ext>
            </a:extLst>
          </p:cNvPr>
          <p:cNvGrpSpPr>
            <a:grpSpLocks/>
          </p:cNvGrpSpPr>
          <p:nvPr/>
        </p:nvGrpSpPr>
        <p:grpSpPr bwMode="auto">
          <a:xfrm>
            <a:off x="-314325" y="3448050"/>
            <a:ext cx="1427163" cy="357188"/>
            <a:chOff x="0" y="2279893"/>
            <a:chExt cx="1151467" cy="35647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E99A997-7EDE-4BE3-8E4E-764174BA60E8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4350" name="文本框 24">
              <a:extLst>
                <a:ext uri="{FF2B5EF4-FFF2-40B4-BE49-F238E27FC236}">
                  <a16:creationId xmlns:a16="http://schemas.microsoft.com/office/drawing/2014/main" id="{236FBA17-2980-446B-9D34-255F307B1C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 32">
            <a:extLst>
              <a:ext uri="{FF2B5EF4-FFF2-40B4-BE49-F238E27FC236}">
                <a16:creationId xmlns:a16="http://schemas.microsoft.com/office/drawing/2014/main" id="{512D85B0-E35B-4CA3-B1EA-06C916604649}"/>
              </a:ext>
            </a:extLst>
          </p:cNvPr>
          <p:cNvGrpSpPr>
            <a:grpSpLocks/>
          </p:cNvGrpSpPr>
          <p:nvPr/>
        </p:nvGrpSpPr>
        <p:grpSpPr bwMode="auto">
          <a:xfrm>
            <a:off x="-323850" y="3932238"/>
            <a:ext cx="1427163" cy="355600"/>
            <a:chOff x="0" y="2733640"/>
            <a:chExt cx="1151467" cy="356474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5F17189-6389-45C1-B0A7-9A0AF41AE45B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4348" name="文本框 27">
              <a:extLst>
                <a:ext uri="{FF2B5EF4-FFF2-40B4-BE49-F238E27FC236}">
                  <a16:creationId xmlns:a16="http://schemas.microsoft.com/office/drawing/2014/main" id="{6F2CE630-F326-4E63-90F6-6B6819ABF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88767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软件效果</a:t>
              </a:r>
            </a:p>
          </p:txBody>
        </p:sp>
      </p:grp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  <p:bldP spid="4" grpId="7" animBg="1"/>
      <p:bldP spid="4" grpId="8" animBg="1"/>
      <p:bldP spid="4" grpId="9" animBg="1"/>
      <p:bldP spid="4" grpId="10" animBg="1"/>
      <p:bldP spid="4" grpId="11" animBg="1"/>
      <p:bldP spid="4" grpId="12" animBg="1"/>
      <p:bldP spid="4" grpId="13" animBg="1"/>
      <p:bldP spid="4" grpId="14" animBg="1"/>
      <p:bldP spid="4" grpId="15" animBg="1"/>
      <p:bldP spid="4" grpId="16" animBg="1"/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6" grpId="9" animBg="1"/>
      <p:bldP spid="6" grpId="10" animBg="1"/>
      <p:bldP spid="6" grpId="11" animBg="1"/>
      <p:bldP spid="6" grpId="12" animBg="1"/>
      <p:bldP spid="6" grpId="13" animBg="1"/>
      <p:bldP spid="6" grpId="14" animBg="1"/>
      <p:bldP spid="6" grpId="15" animBg="1"/>
      <p:bldP spid="6" grpId="16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64F6286-D305-4DDA-8512-CFB36CB8040D}"/>
              </a:ext>
            </a:extLst>
          </p:cNvPr>
          <p:cNvSpPr/>
          <p:nvPr/>
        </p:nvSpPr>
        <p:spPr>
          <a:xfrm>
            <a:off x="2387600" y="1260475"/>
            <a:ext cx="6756400" cy="3116263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14E9BE5-F6B2-481C-A57B-F6A9034EBC5D}"/>
              </a:ext>
            </a:extLst>
          </p:cNvPr>
          <p:cNvSpPr/>
          <p:nvPr/>
        </p:nvSpPr>
        <p:spPr>
          <a:xfrm>
            <a:off x="3630613" y="1260475"/>
            <a:ext cx="1914525" cy="35401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32353EE-BA88-4435-A7A8-70231B982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1260475"/>
            <a:ext cx="19240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14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软件使命</a:t>
            </a:r>
          </a:p>
        </p:txBody>
      </p:sp>
      <p:grpSp>
        <p:nvGrpSpPr>
          <p:cNvPr id="24" name="组 23">
            <a:extLst>
              <a:ext uri="{FF2B5EF4-FFF2-40B4-BE49-F238E27FC236}">
                <a16:creationId xmlns:a16="http://schemas.microsoft.com/office/drawing/2014/main" id="{50BCFC62-FA88-4F43-AA0C-B5F9BE5D599F}"/>
              </a:ext>
            </a:extLst>
          </p:cNvPr>
          <p:cNvGrpSpPr/>
          <p:nvPr/>
        </p:nvGrpSpPr>
        <p:grpSpPr>
          <a:xfrm>
            <a:off x="-305746" y="1471101"/>
            <a:ext cx="1427147" cy="356474"/>
            <a:chOff x="0" y="937679"/>
            <a:chExt cx="1151467" cy="356474"/>
          </a:xfrm>
          <a:solidFill>
            <a:srgbClr val="FCC124"/>
          </a:solidFill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5F9D96A-2183-4C91-965A-7EA8B62E546C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solidFill>
              <a:srgbClr val="FFFFFF">
                <a:alpha val="51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6A0F568-F3D6-4719-A77E-ABE7DDE33D77}"/>
                </a:ext>
              </a:extLst>
            </p:cNvPr>
            <p:cNvSpPr txBox="1"/>
            <p:nvPr/>
          </p:nvSpPr>
          <p:spPr>
            <a:xfrm>
              <a:off x="0" y="992806"/>
              <a:ext cx="1151467" cy="2546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为什么要监控</a:t>
              </a:r>
            </a:p>
          </p:txBody>
        </p:sp>
      </p:grpSp>
      <p:grpSp>
        <p:nvGrpSpPr>
          <p:cNvPr id="27" name="组 26">
            <a:extLst>
              <a:ext uri="{FF2B5EF4-FFF2-40B4-BE49-F238E27FC236}">
                <a16:creationId xmlns:a16="http://schemas.microsoft.com/office/drawing/2014/main" id="{90C308C3-902A-4263-A39E-46FDED2CC861}"/>
              </a:ext>
            </a:extLst>
          </p:cNvPr>
          <p:cNvGrpSpPr/>
          <p:nvPr/>
        </p:nvGrpSpPr>
        <p:grpSpPr>
          <a:xfrm>
            <a:off x="-104775" y="1962150"/>
            <a:ext cx="1426845" cy="407055"/>
            <a:chOff x="0" y="1377583"/>
            <a:chExt cx="1151467" cy="1100464887"/>
          </a:xfrm>
          <a:solidFill>
            <a:schemeClr val="accent6">
              <a:lumMod val="75000"/>
            </a:schemeClr>
          </a:solidFill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5DBE364-5C34-4BF8-9F8D-E78CDC7E9C3E}"/>
                </a:ext>
              </a:extLst>
            </p:cNvPr>
            <p:cNvSpPr/>
            <p:nvPr/>
          </p:nvSpPr>
          <p:spPr>
            <a:xfrm>
              <a:off x="0" y="1377583"/>
              <a:ext cx="1151467" cy="35647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1CFAEC3-A8CD-45BE-8388-6D712A47B454}"/>
                </a:ext>
              </a:extLst>
            </p:cNvPr>
            <p:cNvSpPr txBox="1"/>
            <p:nvPr/>
          </p:nvSpPr>
          <p:spPr>
            <a:xfrm>
              <a:off x="0" y="1432710"/>
              <a:ext cx="1151467" cy="110040976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zh-CN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WorkWin</a:t>
              </a:r>
              <a:r>
                <a:rPr kumimoji="1" lang="zh-CN" altLang="en-US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的使命</a:t>
              </a:r>
            </a:p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000" b="1" dirty="0">
                <a:solidFill>
                  <a:srgbClr val="FFFFFF"/>
                </a:solidFill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30" name="组 29">
            <a:extLst>
              <a:ext uri="{FF2B5EF4-FFF2-40B4-BE49-F238E27FC236}">
                <a16:creationId xmlns:a16="http://schemas.microsoft.com/office/drawing/2014/main" id="{607DD5ED-5AA2-49BE-89D9-92692882D2DF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368550"/>
            <a:ext cx="1427163" cy="357188"/>
            <a:chOff x="0" y="1825991"/>
            <a:chExt cx="1151467" cy="356474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8C18C42-D50A-4442-8940-548FCA0C7B00}"/>
                </a:ext>
              </a:extLst>
            </p:cNvPr>
            <p:cNvSpPr/>
            <p:nvPr/>
          </p:nvSpPr>
          <p:spPr>
            <a:xfrm>
              <a:off x="0" y="1825991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5378" name="文本框 31">
              <a:extLst>
                <a:ext uri="{FF2B5EF4-FFF2-40B4-BE49-F238E27FC236}">
                  <a16:creationId xmlns:a16="http://schemas.microsoft.com/office/drawing/2014/main" id="{7E7339DE-50AB-4A12-B128-CE8F573DF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881118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</p:txBody>
        </p:sp>
      </p:grpSp>
      <p:grpSp>
        <p:nvGrpSpPr>
          <p:cNvPr id="33" name="组 32">
            <a:extLst>
              <a:ext uri="{FF2B5EF4-FFF2-40B4-BE49-F238E27FC236}">
                <a16:creationId xmlns:a16="http://schemas.microsoft.com/office/drawing/2014/main" id="{52967B61-C39D-46F2-8C45-B8079B77169C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817813"/>
            <a:ext cx="1427163" cy="357187"/>
            <a:chOff x="0" y="2279893"/>
            <a:chExt cx="1151467" cy="356474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F1AAB8E4-9FB7-4C4A-9136-1733E1D1114A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5376" name="文本框 34">
              <a:extLst>
                <a:ext uri="{FF2B5EF4-FFF2-40B4-BE49-F238E27FC236}">
                  <a16:creationId xmlns:a16="http://schemas.microsoft.com/office/drawing/2014/main" id="{B1E3E795-1CB2-42DA-BDF0-62128DB723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 36">
            <a:extLst>
              <a:ext uri="{FF2B5EF4-FFF2-40B4-BE49-F238E27FC236}">
                <a16:creationId xmlns:a16="http://schemas.microsoft.com/office/drawing/2014/main" id="{9B4B8D2F-498B-4E85-B9B3-B411E29C0EC1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3267075"/>
            <a:ext cx="1427163" cy="357188"/>
            <a:chOff x="0" y="2733640"/>
            <a:chExt cx="1151467" cy="35647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ED60980B-09D3-4B47-BF5E-3F85C9B085BC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5374" name="文本框 40">
              <a:extLst>
                <a:ext uri="{FF2B5EF4-FFF2-40B4-BE49-F238E27FC236}">
                  <a16:creationId xmlns:a16="http://schemas.microsoft.com/office/drawing/2014/main" id="{48BA6763-DC8B-40CC-92C8-F028513BDB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88767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软件效果</a:t>
              </a: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46461A27-0899-4B2A-9199-0443C254D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50" y="1685925"/>
            <a:ext cx="428307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把Windows变成work的用途。这就是WorkWin品牌的来源和使命! 以”我正在监控你”之名义，来实现员工的自知自觉，实现管理成本的降低。</a:t>
            </a:r>
          </a:p>
          <a:p>
            <a:pPr>
              <a:lnSpc>
                <a:spcPct val="130000"/>
              </a:lnSpc>
            </a:pPr>
            <a:r>
              <a:rPr lang="zh-CN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杜绝员工上班时间玩电脑游戏、网购、拷贝机密文件，泄密、飞单。</a:t>
            </a:r>
          </a:p>
          <a:p>
            <a:pPr>
              <a:lnSpc>
                <a:spcPct val="130000"/>
              </a:lnSpc>
            </a:pPr>
            <a:endParaRPr lang="zh-CN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世界500强和小微企业，他们都在用WorkWin！</a:t>
            </a:r>
          </a:p>
        </p:txBody>
      </p:sp>
      <p:grpSp>
        <p:nvGrpSpPr>
          <p:cNvPr id="23" name="组 22">
            <a:extLst>
              <a:ext uri="{FF2B5EF4-FFF2-40B4-BE49-F238E27FC236}">
                <a16:creationId xmlns:a16="http://schemas.microsoft.com/office/drawing/2014/main" id="{0F92EC46-6E2C-45AB-8D7A-E9E02D9A3D2C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93663"/>
            <a:ext cx="5551488" cy="990600"/>
            <a:chOff x="1576591" y="136620"/>
            <a:chExt cx="5551805" cy="990881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5ED6C647-B8E9-46C2-82C2-43A78249C839}"/>
                </a:ext>
              </a:extLst>
            </p:cNvPr>
            <p:cNvSpPr txBox="1"/>
            <p:nvPr/>
          </p:nvSpPr>
          <p:spPr>
            <a:xfrm>
              <a:off x="1585481" y="136620"/>
              <a:ext cx="3089910" cy="548640"/>
            </a:xfrm>
            <a:prstGeom prst="rect">
              <a:avLst/>
            </a:prstGeom>
            <a:noFill/>
            <a:effectLst>
              <a:glow rad="228600">
                <a:srgbClr val="E46C0A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zh-CN" sz="2800" b="1" dirty="0">
                  <a:solidFill>
                    <a:srgbClr val="E46C0A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微软雅黑" charset="0"/>
                  <a:ea typeface="微软雅黑" charset="0"/>
                  <a:cs typeface="Arial"/>
                </a:rPr>
                <a:t>WorkWin</a:t>
              </a:r>
              <a:r>
                <a:rPr kumimoji="1" lang="zh-CN" altLang="en-US" sz="2400" b="1" dirty="0">
                  <a:solidFill>
                    <a:schemeClr val="accent6">
                      <a:lumMod val="75000"/>
                    </a:schemeClr>
                  </a:solidFill>
                  <a:latin typeface="微软雅黑" charset="0"/>
                  <a:ea typeface="微软雅黑" charset="0"/>
                  <a:cs typeface="Arial"/>
                </a:rPr>
                <a:t>的使命：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9D74DE9-729B-4407-ABF8-261ED8DDAD24}"/>
                </a:ext>
              </a:extLst>
            </p:cNvPr>
            <p:cNvSpPr txBox="1"/>
            <p:nvPr/>
          </p:nvSpPr>
          <p:spPr>
            <a:xfrm>
              <a:off x="1576591" y="514552"/>
              <a:ext cx="5551805" cy="6129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3200" b="1" dirty="0">
                  <a:solidFill>
                    <a:srgbClr val="FFFFFF"/>
                  </a:solidFill>
                  <a:latin typeface="微软雅黑" charset="0"/>
                  <a:ea typeface="微软雅黑" charset="0"/>
                  <a:cs typeface="Arial"/>
                </a:rPr>
                <a:t>把</a:t>
              </a:r>
              <a:r>
                <a:rPr kumimoji="1" lang="en-US" altLang="zh-CN" sz="3200" b="1" dirty="0">
                  <a:solidFill>
                    <a:srgbClr val="FFFFFF"/>
                  </a:solidFill>
                  <a:latin typeface="微软雅黑" charset="0"/>
                  <a:ea typeface="微软雅黑" charset="0"/>
                  <a:cs typeface="Arial"/>
                </a:rPr>
                <a:t>Windows</a:t>
              </a:r>
              <a:r>
                <a:rPr kumimoji="1" lang="zh-CN" altLang="en-US" sz="3200" b="1" dirty="0">
                  <a:solidFill>
                    <a:srgbClr val="FFFFFF"/>
                  </a:solidFill>
                  <a:latin typeface="微软雅黑" charset="0"/>
                  <a:ea typeface="微软雅黑" charset="0"/>
                  <a:cs typeface="Arial"/>
                </a:rPr>
                <a:t>变成</a:t>
              </a:r>
              <a:r>
                <a:rPr kumimoji="1" lang="en-US" altLang="zh-CN" sz="3200" b="1" dirty="0">
                  <a:solidFill>
                    <a:srgbClr val="FFFFFF"/>
                  </a:solidFill>
                  <a:latin typeface="微软雅黑" charset="0"/>
                  <a:ea typeface="微软雅黑" charset="0"/>
                  <a:cs typeface="Arial"/>
                </a:rPr>
                <a:t>work</a:t>
              </a:r>
              <a:r>
                <a:rPr kumimoji="1" lang="zh-CN" altLang="en-US" sz="3200" b="1" dirty="0">
                  <a:solidFill>
                    <a:srgbClr val="FFFFFF"/>
                  </a:solidFill>
                  <a:latin typeface="微软雅黑" charset="0"/>
                  <a:ea typeface="微软雅黑" charset="0"/>
                  <a:cs typeface="Arial"/>
                </a:rPr>
                <a:t>的用途</a:t>
              </a:r>
            </a:p>
          </p:txBody>
        </p:sp>
      </p:grp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8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 3">
            <a:extLst>
              <a:ext uri="{FF2B5EF4-FFF2-40B4-BE49-F238E27FC236}">
                <a16:creationId xmlns:a16="http://schemas.microsoft.com/office/drawing/2014/main" id="{10B40DDB-844C-42D6-965E-AB4EA0556990}"/>
              </a:ext>
            </a:extLst>
          </p:cNvPr>
          <p:cNvGrpSpPr>
            <a:grpSpLocks/>
          </p:cNvGrpSpPr>
          <p:nvPr/>
        </p:nvGrpSpPr>
        <p:grpSpPr bwMode="auto">
          <a:xfrm>
            <a:off x="2443163" y="596900"/>
            <a:ext cx="5486400" cy="3654425"/>
            <a:chOff x="2670019" y="362687"/>
            <a:chExt cx="5486400" cy="3653078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57B57591-19B3-4EB5-B332-480AF9CF7615}"/>
                </a:ext>
              </a:extLst>
            </p:cNvPr>
            <p:cNvSpPr/>
            <p:nvPr/>
          </p:nvSpPr>
          <p:spPr>
            <a:xfrm>
              <a:off x="3584419" y="36268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BC9E8FF-4E16-4918-A6CA-CA0BA449E709}"/>
                </a:ext>
              </a:extLst>
            </p:cNvPr>
            <p:cNvSpPr/>
            <p:nvPr/>
          </p:nvSpPr>
          <p:spPr>
            <a:xfrm>
              <a:off x="6327619" y="36268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6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723200E-E53B-468A-A982-FCCA4CDF6398}"/>
                </a:ext>
              </a:extLst>
            </p:cNvPr>
            <p:cNvSpPr/>
            <p:nvPr/>
          </p:nvSpPr>
          <p:spPr>
            <a:xfrm>
              <a:off x="3584419" y="127833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836CF01-5232-4C3E-9DBF-09A3F9778048}"/>
                </a:ext>
              </a:extLst>
            </p:cNvPr>
            <p:cNvSpPr/>
            <p:nvPr/>
          </p:nvSpPr>
          <p:spPr>
            <a:xfrm>
              <a:off x="2670019" y="36268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6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B010BFA-20BE-43EE-A8A5-EF26C0719E87}"/>
                </a:ext>
              </a:extLst>
            </p:cNvPr>
            <p:cNvSpPr/>
            <p:nvPr/>
          </p:nvSpPr>
          <p:spPr>
            <a:xfrm>
              <a:off x="2670019" y="127833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D66B9B1-8552-4EC0-8F79-86D78B98997C}"/>
                </a:ext>
              </a:extLst>
            </p:cNvPr>
            <p:cNvSpPr/>
            <p:nvPr/>
          </p:nvSpPr>
          <p:spPr>
            <a:xfrm>
              <a:off x="4498819" y="36268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F7D1DE3D-737A-440B-87D9-246736CCE898}"/>
                </a:ext>
              </a:extLst>
            </p:cNvPr>
            <p:cNvSpPr/>
            <p:nvPr/>
          </p:nvSpPr>
          <p:spPr>
            <a:xfrm>
              <a:off x="7242019" y="36268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D5822FA-1A15-4FEE-9CA1-7FB5054D8D39}"/>
                </a:ext>
              </a:extLst>
            </p:cNvPr>
            <p:cNvSpPr/>
            <p:nvPr/>
          </p:nvSpPr>
          <p:spPr>
            <a:xfrm>
              <a:off x="6327619" y="127833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11A7469-7377-4F38-8FBF-41AA7B8BBB9C}"/>
                </a:ext>
              </a:extLst>
            </p:cNvPr>
            <p:cNvSpPr/>
            <p:nvPr/>
          </p:nvSpPr>
          <p:spPr>
            <a:xfrm>
              <a:off x="5413219" y="127833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6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B7BBF36-7A9F-4143-B9CB-8871267FA2E1}"/>
                </a:ext>
              </a:extLst>
            </p:cNvPr>
            <p:cNvSpPr/>
            <p:nvPr/>
          </p:nvSpPr>
          <p:spPr>
            <a:xfrm>
              <a:off x="4498819" y="2192400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6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974D0D10-F1E8-4059-91BA-58A29D8BC372}"/>
                </a:ext>
              </a:extLst>
            </p:cNvPr>
            <p:cNvSpPr/>
            <p:nvPr/>
          </p:nvSpPr>
          <p:spPr>
            <a:xfrm>
              <a:off x="7242019" y="127833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E56104C-7B25-4140-BAF3-D9CA2A8D69DC}"/>
                </a:ext>
              </a:extLst>
            </p:cNvPr>
            <p:cNvSpPr/>
            <p:nvPr/>
          </p:nvSpPr>
          <p:spPr>
            <a:xfrm>
              <a:off x="5413219" y="2192400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DD47A04-1C11-4470-A8D5-D4DC63B017E0}"/>
                </a:ext>
              </a:extLst>
            </p:cNvPr>
            <p:cNvSpPr/>
            <p:nvPr/>
          </p:nvSpPr>
          <p:spPr>
            <a:xfrm>
              <a:off x="7242019" y="2192400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C9B97ED5-0F5F-4914-9C59-05C9D75FACAC}"/>
                </a:ext>
              </a:extLst>
            </p:cNvPr>
            <p:cNvSpPr/>
            <p:nvPr/>
          </p:nvSpPr>
          <p:spPr>
            <a:xfrm>
              <a:off x="6327619" y="2192400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6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153EB469-9426-4F4C-8DE0-FB20415C2FD7}"/>
                </a:ext>
              </a:extLst>
            </p:cNvPr>
            <p:cNvSpPr/>
            <p:nvPr/>
          </p:nvSpPr>
          <p:spPr>
            <a:xfrm>
              <a:off x="7242019" y="3101702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85FD2811-C553-4544-B72F-7E6B317E0B97}"/>
                </a:ext>
              </a:extLst>
            </p:cNvPr>
            <p:cNvSpPr/>
            <p:nvPr/>
          </p:nvSpPr>
          <p:spPr>
            <a:xfrm>
              <a:off x="3584419" y="3101702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6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1CCA0257-6DCB-4698-83CB-CF755064917E}"/>
                </a:ext>
              </a:extLst>
            </p:cNvPr>
            <p:cNvSpPr/>
            <p:nvPr/>
          </p:nvSpPr>
          <p:spPr>
            <a:xfrm>
              <a:off x="6327619" y="3101702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CCD89285-8E63-415B-8621-838EE8659305}"/>
                </a:ext>
              </a:extLst>
            </p:cNvPr>
            <p:cNvSpPr/>
            <p:nvPr/>
          </p:nvSpPr>
          <p:spPr>
            <a:xfrm>
              <a:off x="2670019" y="2192400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6280ACD3-5E88-4A8C-BE29-500D1A7EA6B2}"/>
                </a:ext>
              </a:extLst>
            </p:cNvPr>
            <p:cNvSpPr/>
            <p:nvPr/>
          </p:nvSpPr>
          <p:spPr>
            <a:xfrm>
              <a:off x="3584419" y="2192400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0EEECBEE-7EDC-48BF-8E01-A43F1725C9B1}"/>
                </a:ext>
              </a:extLst>
            </p:cNvPr>
            <p:cNvSpPr/>
            <p:nvPr/>
          </p:nvSpPr>
          <p:spPr>
            <a:xfrm>
              <a:off x="4498819" y="3101702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C4DAA263-B78D-4C89-A079-6BE91547057C}"/>
                </a:ext>
              </a:extLst>
            </p:cNvPr>
            <p:cNvSpPr/>
            <p:nvPr/>
          </p:nvSpPr>
          <p:spPr>
            <a:xfrm>
              <a:off x="5413219" y="3101702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DAA8F2B8-7BB0-49D8-B1F7-CF9528D2B8FD}"/>
                </a:ext>
              </a:extLst>
            </p:cNvPr>
            <p:cNvSpPr/>
            <p:nvPr/>
          </p:nvSpPr>
          <p:spPr>
            <a:xfrm>
              <a:off x="5413219" y="36268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6DB1380-D6D5-4406-982E-EBB4034B7E49}"/>
                </a:ext>
              </a:extLst>
            </p:cNvPr>
            <p:cNvSpPr/>
            <p:nvPr/>
          </p:nvSpPr>
          <p:spPr>
            <a:xfrm>
              <a:off x="4498819" y="1278337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56309BFA-0C3A-4F39-9312-17F70E87F634}"/>
                </a:ext>
              </a:extLst>
            </p:cNvPr>
            <p:cNvSpPr/>
            <p:nvPr/>
          </p:nvSpPr>
          <p:spPr>
            <a:xfrm>
              <a:off x="2670019" y="3101702"/>
              <a:ext cx="914400" cy="914063"/>
            </a:xfrm>
            <a:prstGeom prst="rect">
              <a:avLst/>
            </a:prstGeom>
            <a:solidFill>
              <a:schemeClr val="bg1">
                <a:lumMod val="50000"/>
                <a:alpha val="4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</p:grpSp>
      <p:sp>
        <p:nvSpPr>
          <p:cNvPr id="16386" name="文本框 60">
            <a:extLst>
              <a:ext uri="{FF2B5EF4-FFF2-40B4-BE49-F238E27FC236}">
                <a16:creationId xmlns:a16="http://schemas.microsoft.com/office/drawing/2014/main" id="{50F11A67-37A4-43F0-9570-2995318F3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063" y="1803400"/>
            <a:ext cx="15176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+mn-ea"/>
              </a:rPr>
              <a:t>禁止游戏聊天 只能打开特定网址</a:t>
            </a:r>
          </a:p>
        </p:txBody>
      </p:sp>
      <p:sp>
        <p:nvSpPr>
          <p:cNvPr id="16387" name="文本框 61">
            <a:extLst>
              <a:ext uri="{FF2B5EF4-FFF2-40B4-BE49-F238E27FC236}">
                <a16:creationId xmlns:a16="http://schemas.microsoft.com/office/drawing/2014/main" id="{50291B49-2077-4F2E-856C-7259BBA63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5863" y="1803400"/>
            <a:ext cx="15176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限制大流量下载与外发</a:t>
            </a:r>
          </a:p>
        </p:txBody>
      </p:sp>
      <p:sp>
        <p:nvSpPr>
          <p:cNvPr id="16388" name="文本框 62">
            <a:extLst>
              <a:ext uri="{FF2B5EF4-FFF2-40B4-BE49-F238E27FC236}">
                <a16:creationId xmlns:a16="http://schemas.microsoft.com/office/drawing/2014/main" id="{3CD9EB4D-DB28-4911-89E0-B162C1BC6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3" y="3644900"/>
            <a:ext cx="15176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强制备份文件，远程操作桌面</a:t>
            </a:r>
          </a:p>
        </p:txBody>
      </p:sp>
      <p:sp>
        <p:nvSpPr>
          <p:cNvPr id="16389" name="文本框 63">
            <a:extLst>
              <a:ext uri="{FF2B5EF4-FFF2-40B4-BE49-F238E27FC236}">
                <a16:creationId xmlns:a16="http://schemas.microsoft.com/office/drawing/2014/main" id="{C8CE9DB2-3CCE-40A0-943A-591332F51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063" y="3622675"/>
            <a:ext cx="15176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各类违规记录与工作效率报表</a:t>
            </a:r>
          </a:p>
        </p:txBody>
      </p:sp>
      <p:sp>
        <p:nvSpPr>
          <p:cNvPr id="16390" name="文本框 64">
            <a:extLst>
              <a:ext uri="{FF2B5EF4-FFF2-40B4-BE49-F238E27FC236}">
                <a16:creationId xmlns:a16="http://schemas.microsoft.com/office/drawing/2014/main" id="{4A8004DC-2AEE-499E-A9BB-E59DDFD1E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5863" y="3622675"/>
            <a:ext cx="15176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U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盘、敏感网站、游戏、网购</a:t>
            </a:r>
          </a:p>
        </p:txBody>
      </p:sp>
      <p:sp>
        <p:nvSpPr>
          <p:cNvPr id="16391" name="文本框 110">
            <a:extLst>
              <a:ext uri="{FF2B5EF4-FFF2-40B4-BE49-F238E27FC236}">
                <a16:creationId xmlns:a16="http://schemas.microsoft.com/office/drawing/2014/main" id="{67408D77-90CE-478C-A7DB-1BC527424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3" y="1803400"/>
            <a:ext cx="15176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+mn-ea"/>
              </a:rPr>
              <a:t>全面监控员工机屏幕画面</a:t>
            </a:r>
          </a:p>
        </p:txBody>
      </p:sp>
      <p:grpSp>
        <p:nvGrpSpPr>
          <p:cNvPr id="16392" name="组 78">
            <a:extLst>
              <a:ext uri="{FF2B5EF4-FFF2-40B4-BE49-F238E27FC236}">
                <a16:creationId xmlns:a16="http://schemas.microsoft.com/office/drawing/2014/main" id="{5EA27487-9228-4D17-9DFE-F93DD56F39D6}"/>
              </a:ext>
            </a:extLst>
          </p:cNvPr>
          <p:cNvGrpSpPr>
            <a:grpSpLocks/>
          </p:cNvGrpSpPr>
          <p:nvPr/>
        </p:nvGrpSpPr>
        <p:grpSpPr bwMode="auto">
          <a:xfrm>
            <a:off x="2674938" y="714375"/>
            <a:ext cx="1365250" cy="679450"/>
            <a:chOff x="2055223" y="830172"/>
            <a:chExt cx="1724349" cy="856997"/>
          </a:xfrm>
        </p:grpSpPr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FDC61CB0-F06F-4CA9-AB4D-5AAEE295DB03}"/>
                </a:ext>
              </a:extLst>
            </p:cNvPr>
            <p:cNvSpPr/>
            <p:nvPr/>
          </p:nvSpPr>
          <p:spPr>
            <a:xfrm>
              <a:off x="2055223" y="830172"/>
              <a:ext cx="1724349" cy="8569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pic>
          <p:nvPicPr>
            <p:cNvPr id="16427" name="图片 80" descr="PICTURE.png">
              <a:extLst>
                <a:ext uri="{FF2B5EF4-FFF2-40B4-BE49-F238E27FC236}">
                  <a16:creationId xmlns:a16="http://schemas.microsoft.com/office/drawing/2014/main" id="{26B45913-6979-401F-A66D-63957CBB8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946" y="1020681"/>
              <a:ext cx="652905" cy="475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3" name="矩形 82">
            <a:extLst>
              <a:ext uri="{FF2B5EF4-FFF2-40B4-BE49-F238E27FC236}">
                <a16:creationId xmlns:a16="http://schemas.microsoft.com/office/drawing/2014/main" id="{F2739A00-A112-41FA-A9BF-0643891689DC}"/>
              </a:ext>
            </a:extLst>
          </p:cNvPr>
          <p:cNvSpPr/>
          <p:nvPr/>
        </p:nvSpPr>
        <p:spPr>
          <a:xfrm>
            <a:off x="4505325" y="715963"/>
            <a:ext cx="1363663" cy="6778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BE50B17C-3240-4884-85CD-DAA5CD3B570B}"/>
              </a:ext>
            </a:extLst>
          </p:cNvPr>
          <p:cNvSpPr/>
          <p:nvPr/>
        </p:nvSpPr>
        <p:spPr>
          <a:xfrm>
            <a:off x="6334125" y="715963"/>
            <a:ext cx="1363663" cy="6778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B1FE97D8-D632-4F85-B8E3-6143A78CA52A}"/>
              </a:ext>
            </a:extLst>
          </p:cNvPr>
          <p:cNvSpPr/>
          <p:nvPr/>
        </p:nvSpPr>
        <p:spPr>
          <a:xfrm>
            <a:off x="2660650" y="2533650"/>
            <a:ext cx="1363663" cy="6794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7D6F9E23-AFE6-4436-BD04-18E40E635234}"/>
              </a:ext>
            </a:extLst>
          </p:cNvPr>
          <p:cNvSpPr/>
          <p:nvPr/>
        </p:nvSpPr>
        <p:spPr>
          <a:xfrm>
            <a:off x="4489450" y="2535238"/>
            <a:ext cx="1363663" cy="6778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05D286CC-D5E2-49E0-BA64-1F759FACE88C}"/>
              </a:ext>
            </a:extLst>
          </p:cNvPr>
          <p:cNvSpPr/>
          <p:nvPr/>
        </p:nvSpPr>
        <p:spPr>
          <a:xfrm>
            <a:off x="6318250" y="2535238"/>
            <a:ext cx="1363663" cy="6778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grpSp>
        <p:nvGrpSpPr>
          <p:cNvPr id="16398" name="组 66">
            <a:extLst>
              <a:ext uri="{FF2B5EF4-FFF2-40B4-BE49-F238E27FC236}">
                <a16:creationId xmlns:a16="http://schemas.microsoft.com/office/drawing/2014/main" id="{1F35EDD1-7895-406D-A6C8-225E86C5D0C2}"/>
              </a:ext>
            </a:extLst>
          </p:cNvPr>
          <p:cNvGrpSpPr>
            <a:grpSpLocks/>
          </p:cNvGrpSpPr>
          <p:nvPr/>
        </p:nvGrpSpPr>
        <p:grpSpPr bwMode="auto">
          <a:xfrm>
            <a:off x="117475" y="39688"/>
            <a:ext cx="9131300" cy="4588059"/>
            <a:chOff x="1577195" y="136620"/>
            <a:chExt cx="8686865" cy="3739574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365383DA-10A8-4D03-95C4-94B6EAB26032}"/>
                </a:ext>
              </a:extLst>
            </p:cNvPr>
            <p:cNvSpPr txBox="1"/>
            <p:nvPr/>
          </p:nvSpPr>
          <p:spPr>
            <a:xfrm>
              <a:off x="1577195" y="136620"/>
              <a:ext cx="2198900" cy="31312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zh-CN" b="1" dirty="0">
                  <a:solidFill>
                    <a:srgbClr val="E46C0A"/>
                  </a:solidFill>
                  <a:latin typeface="Arial"/>
                  <a:ea typeface="+mn-ea"/>
                  <a:cs typeface="Arial"/>
                </a:rPr>
                <a:t>WorkWin</a:t>
              </a:r>
              <a:r>
                <a:rPr kumimoji="1" lang="zh-CN" altLang="en-US" b="1" dirty="0">
                  <a:solidFill>
                    <a:srgbClr val="E46C0A"/>
                  </a:solidFill>
                  <a:latin typeface="Arial"/>
                  <a:ea typeface="+mn-ea"/>
                  <a:cs typeface="Arial"/>
                </a:rPr>
                <a:t>的功能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65A59FE7-46FE-414F-B7B2-165AED7C8A7C}"/>
                </a:ext>
              </a:extLst>
            </p:cNvPr>
            <p:cNvSpPr txBox="1"/>
            <p:nvPr/>
          </p:nvSpPr>
          <p:spPr>
            <a:xfrm rot="21120000">
              <a:off x="2944415" y="3575164"/>
              <a:ext cx="7319645" cy="3010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b="1" dirty="0">
                  <a:solidFill>
                    <a:srgbClr val="FCC124"/>
                  </a:solidFill>
                  <a:effectLst>
                    <a:glow rad="266700">
                      <a:schemeClr val="accent1">
                        <a:alpha val="40000"/>
                      </a:schemeClr>
                    </a:glow>
                    <a:reflection blurRad="6350" stA="53000" endA="300" endPos="35500" dir="5400000" sy="-90000" algn="bl" rotWithShape="0"/>
                  </a:effectLst>
                  <a:latin typeface="Arial"/>
                  <a:ea typeface="+mn-ea"/>
                  <a:cs typeface="Arial"/>
                </a:rPr>
                <a:t>历经十余年历程，满足各种苛刻电脑监控需求，有效规范员工上网行为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BD33D73-AC8C-4EEC-B771-A35EE3931122}"/>
              </a:ext>
            </a:extLst>
          </p:cNvPr>
          <p:cNvSpPr txBox="1"/>
          <p:nvPr/>
        </p:nvSpPr>
        <p:spPr>
          <a:xfrm>
            <a:off x="2930525" y="1524000"/>
            <a:ext cx="893763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400" b="1" dirty="0">
                <a:solidFill>
                  <a:srgbClr val="FCC124"/>
                </a:solidFill>
                <a:latin typeface="Arial"/>
                <a:ea typeface="+mn-ea"/>
                <a:cs typeface="Arial"/>
              </a:rPr>
              <a:t>屏幕监控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92397B-EA0C-4526-B51D-D68A0DA74BEA}"/>
              </a:ext>
            </a:extLst>
          </p:cNvPr>
          <p:cNvSpPr txBox="1"/>
          <p:nvPr/>
        </p:nvSpPr>
        <p:spPr>
          <a:xfrm>
            <a:off x="6538913" y="3324225"/>
            <a:ext cx="893762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400" b="1" dirty="0">
                <a:solidFill>
                  <a:srgbClr val="FCC124"/>
                </a:solidFill>
                <a:latin typeface="Arial"/>
                <a:ea typeface="+mn-ea"/>
                <a:cs typeface="Arial"/>
              </a:rPr>
              <a:t>自动警告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33F3F7A-30FD-4D81-BEBE-44D634043AF6}"/>
              </a:ext>
            </a:extLst>
          </p:cNvPr>
          <p:cNvSpPr txBox="1"/>
          <p:nvPr/>
        </p:nvSpPr>
        <p:spPr>
          <a:xfrm>
            <a:off x="4776788" y="1524000"/>
            <a:ext cx="893762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400" b="1" dirty="0">
                <a:solidFill>
                  <a:srgbClr val="FCC124"/>
                </a:solidFill>
                <a:latin typeface="Arial"/>
                <a:ea typeface="+mn-ea"/>
                <a:cs typeface="Arial"/>
              </a:rPr>
              <a:t>行为管控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F50CA54-7E85-4331-B0B4-65EE7B86F2C1}"/>
              </a:ext>
            </a:extLst>
          </p:cNvPr>
          <p:cNvSpPr txBox="1"/>
          <p:nvPr/>
        </p:nvSpPr>
        <p:spPr>
          <a:xfrm>
            <a:off x="4776788" y="3324225"/>
            <a:ext cx="893762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400" b="1" dirty="0">
                <a:solidFill>
                  <a:srgbClr val="FCC124"/>
                </a:solidFill>
                <a:latin typeface="Arial"/>
                <a:ea typeface="+mn-ea"/>
                <a:cs typeface="Arial"/>
              </a:rPr>
              <a:t>精确统计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F58B83-2AEE-486A-A704-A432361531B0}"/>
              </a:ext>
            </a:extLst>
          </p:cNvPr>
          <p:cNvSpPr txBox="1"/>
          <p:nvPr/>
        </p:nvSpPr>
        <p:spPr>
          <a:xfrm>
            <a:off x="2930525" y="3324225"/>
            <a:ext cx="893763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400" b="1" dirty="0">
                <a:solidFill>
                  <a:srgbClr val="FCC124"/>
                </a:solidFill>
                <a:latin typeface="Arial"/>
                <a:ea typeface="+mn-ea"/>
                <a:cs typeface="Arial"/>
              </a:rPr>
              <a:t>远程操作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7ED48F-24A6-4B4C-993E-2FA6BABAED5F}"/>
              </a:ext>
            </a:extLst>
          </p:cNvPr>
          <p:cNvSpPr txBox="1"/>
          <p:nvPr/>
        </p:nvSpPr>
        <p:spPr>
          <a:xfrm>
            <a:off x="6538913" y="1524000"/>
            <a:ext cx="893762" cy="32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400" b="1" dirty="0">
                <a:solidFill>
                  <a:srgbClr val="FCC124"/>
                </a:solidFill>
                <a:latin typeface="Arial"/>
                <a:ea typeface="+mn-ea"/>
                <a:cs typeface="Arial"/>
              </a:rPr>
              <a:t>流量监控</a:t>
            </a:r>
          </a:p>
        </p:txBody>
      </p:sp>
      <p:grpSp>
        <p:nvGrpSpPr>
          <p:cNvPr id="12" name="组 33">
            <a:extLst>
              <a:ext uri="{FF2B5EF4-FFF2-40B4-BE49-F238E27FC236}">
                <a16:creationId xmlns:a16="http://schemas.microsoft.com/office/drawing/2014/main" id="{7316741E-E8D6-4E0C-96AC-B07A6DADCBD7}"/>
              </a:ext>
            </a:extLst>
          </p:cNvPr>
          <p:cNvGrpSpPr/>
          <p:nvPr/>
        </p:nvGrpSpPr>
        <p:grpSpPr>
          <a:xfrm>
            <a:off x="-305746" y="1471101"/>
            <a:ext cx="1427147" cy="356474"/>
            <a:chOff x="0" y="937679"/>
            <a:chExt cx="1151467" cy="356474"/>
          </a:xfrm>
          <a:solidFill>
            <a:srgbClr val="FCC124"/>
          </a:solidFill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A89D33B-EDC4-4D6D-A743-1C05CE8B7D0D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solidFill>
              <a:srgbClr val="FFFFFF">
                <a:alpha val="51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415EF74-9772-4002-857C-ADF1FDC9CA9B}"/>
                </a:ext>
              </a:extLst>
            </p:cNvPr>
            <p:cNvSpPr txBox="1"/>
            <p:nvPr/>
          </p:nvSpPr>
          <p:spPr>
            <a:xfrm>
              <a:off x="0" y="992806"/>
              <a:ext cx="1151467" cy="2546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为什么要监控</a:t>
              </a:r>
            </a:p>
          </p:txBody>
        </p:sp>
      </p:grpSp>
      <p:grpSp>
        <p:nvGrpSpPr>
          <p:cNvPr id="15" name="组 60">
            <a:extLst>
              <a:ext uri="{FF2B5EF4-FFF2-40B4-BE49-F238E27FC236}">
                <a16:creationId xmlns:a16="http://schemas.microsoft.com/office/drawing/2014/main" id="{F93E1AD0-F18D-4878-B83D-F9A9706B8FD6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930400"/>
            <a:ext cx="1427163" cy="357188"/>
            <a:chOff x="0" y="1825991"/>
            <a:chExt cx="1151467" cy="356474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6EE73D9-F58E-41B4-90A7-68E2E3A5CA35}"/>
                </a:ext>
              </a:extLst>
            </p:cNvPr>
            <p:cNvSpPr/>
            <p:nvPr/>
          </p:nvSpPr>
          <p:spPr>
            <a:xfrm>
              <a:off x="0" y="1825991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6423" name="文本框 16">
              <a:extLst>
                <a:ext uri="{FF2B5EF4-FFF2-40B4-BE49-F238E27FC236}">
                  <a16:creationId xmlns:a16="http://schemas.microsoft.com/office/drawing/2014/main" id="{9657F83A-B6EE-4B5D-A8E8-7EFA87B80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881118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的使命</a:t>
              </a:r>
            </a:p>
          </p:txBody>
        </p:sp>
      </p:grpSp>
      <p:grpSp>
        <p:nvGrpSpPr>
          <p:cNvPr id="18" name="组 39">
            <a:extLst>
              <a:ext uri="{FF2B5EF4-FFF2-40B4-BE49-F238E27FC236}">
                <a16:creationId xmlns:a16="http://schemas.microsoft.com/office/drawing/2014/main" id="{8DAB97B0-47B1-438F-BDCF-8E33401384DD}"/>
              </a:ext>
            </a:extLst>
          </p:cNvPr>
          <p:cNvGrpSpPr>
            <a:grpSpLocks/>
          </p:cNvGrpSpPr>
          <p:nvPr/>
        </p:nvGrpSpPr>
        <p:grpSpPr bwMode="auto">
          <a:xfrm>
            <a:off x="-85725" y="2406650"/>
            <a:ext cx="1427163" cy="469900"/>
            <a:chOff x="0" y="1221374"/>
            <a:chExt cx="1151467" cy="469781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95B5EBA-524E-4413-8D8F-79B6ECF3225A}"/>
                </a:ext>
              </a:extLst>
            </p:cNvPr>
            <p:cNvSpPr/>
            <p:nvPr/>
          </p:nvSpPr>
          <p:spPr>
            <a:xfrm>
              <a:off x="0" y="1221374"/>
              <a:ext cx="1151467" cy="35709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6421" name="文本框 45">
              <a:extLst>
                <a:ext uri="{FF2B5EF4-FFF2-40B4-BE49-F238E27FC236}">
                  <a16:creationId xmlns:a16="http://schemas.microsoft.com/office/drawing/2014/main" id="{6B169243-DDEF-418B-89C0-E6408373AD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284121"/>
              <a:ext cx="1151467" cy="407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  <a:p>
              <a:pPr algn="r"/>
              <a:endParaRPr kumimoji="1" lang="zh-CN" altLang="en-US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 66">
            <a:extLst>
              <a:ext uri="{FF2B5EF4-FFF2-40B4-BE49-F238E27FC236}">
                <a16:creationId xmlns:a16="http://schemas.microsoft.com/office/drawing/2014/main" id="{459AD8F5-7D98-46ED-8E29-76AE8D17EBEB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3267075"/>
            <a:ext cx="1427163" cy="357188"/>
            <a:chOff x="0" y="2733640"/>
            <a:chExt cx="1151467" cy="35647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42662E1-8815-4905-93FE-FD64BF5641F7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6419" name="文本框 21">
              <a:extLst>
                <a:ext uri="{FF2B5EF4-FFF2-40B4-BE49-F238E27FC236}">
                  <a16:creationId xmlns:a16="http://schemas.microsoft.com/office/drawing/2014/main" id="{05BB9E27-87A6-4BB5-BF76-511876E06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88767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软件效果</a:t>
              </a:r>
            </a:p>
          </p:txBody>
        </p:sp>
      </p:grpSp>
      <p:grpSp>
        <p:nvGrpSpPr>
          <p:cNvPr id="23" name="组 63">
            <a:extLst>
              <a:ext uri="{FF2B5EF4-FFF2-40B4-BE49-F238E27FC236}">
                <a16:creationId xmlns:a16="http://schemas.microsoft.com/office/drawing/2014/main" id="{CA077F86-442F-42EA-BE69-B3762D0DC215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817813"/>
            <a:ext cx="1427163" cy="357187"/>
            <a:chOff x="0" y="2279893"/>
            <a:chExt cx="1151467" cy="35647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9BD48AF-28DE-4BA0-8740-E3469F1AA866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6417" name="文本框 65">
              <a:extLst>
                <a:ext uri="{FF2B5EF4-FFF2-40B4-BE49-F238E27FC236}">
                  <a16:creationId xmlns:a16="http://schemas.microsoft.com/office/drawing/2014/main" id="{8D86E850-16D8-416D-BEF0-BC0F38CA9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6410" name="图片 27" descr="office6\wpsassist\cache\A000220150319E85PPIC">
            <a:extLst>
              <a:ext uri="{FF2B5EF4-FFF2-40B4-BE49-F238E27FC236}">
                <a16:creationId xmlns:a16="http://schemas.microsoft.com/office/drawing/2014/main" id="{DC04D777-6CE0-4898-847F-27C29725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266700"/>
            <a:ext cx="139223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1" name="图片 28" descr="office6\wpsassist\cache\A000220150322B58PPIC">
            <a:extLst>
              <a:ext uri="{FF2B5EF4-FFF2-40B4-BE49-F238E27FC236}">
                <a16:creationId xmlns:a16="http://schemas.microsoft.com/office/drawing/2014/main" id="{D9FC0CCD-B782-414C-B811-E3E1337F9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4616450" y="244475"/>
            <a:ext cx="1152525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2" name="图片 29" descr="office6\wpsassist\cache\A000220150824A91PPIC">
            <a:extLst>
              <a:ext uri="{FF2B5EF4-FFF2-40B4-BE49-F238E27FC236}">
                <a16:creationId xmlns:a16="http://schemas.microsoft.com/office/drawing/2014/main" id="{1AC84DD1-FE6A-46DB-A4CE-6D6A75F53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495300"/>
            <a:ext cx="9239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3" name="图片 30" descr="office6\wpsassist\cache\A000220150318R02PPIC">
            <a:extLst>
              <a:ext uri="{FF2B5EF4-FFF2-40B4-BE49-F238E27FC236}">
                <a16:creationId xmlns:a16="http://schemas.microsoft.com/office/drawing/2014/main" id="{A4B70F36-1CB5-4BDF-8D1E-FF8758706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3" y="2352675"/>
            <a:ext cx="14478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4" name="图片 31" descr="office6\wpsassist\cache\A000220150322D19PPIC">
            <a:extLst>
              <a:ext uri="{FF2B5EF4-FFF2-40B4-BE49-F238E27FC236}">
                <a16:creationId xmlns:a16="http://schemas.microsoft.com/office/drawing/2014/main" id="{4972B9FF-B973-4F05-91E2-A87D27BE5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2416175"/>
            <a:ext cx="121761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5" name="图片 32" descr="office6\wpsassist\cache\A000220150322A69PPIC">
            <a:extLst>
              <a:ext uri="{FF2B5EF4-FFF2-40B4-BE49-F238E27FC236}">
                <a16:creationId xmlns:a16="http://schemas.microsoft.com/office/drawing/2014/main" id="{E37C78FB-6506-403E-B316-C80110284A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2346325"/>
            <a:ext cx="92075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 26">
            <a:extLst>
              <a:ext uri="{FF2B5EF4-FFF2-40B4-BE49-F238E27FC236}">
                <a16:creationId xmlns:a16="http://schemas.microsoft.com/office/drawing/2014/main" id="{C515568C-FD49-4331-B908-8D611AFA5370}"/>
              </a:ext>
            </a:extLst>
          </p:cNvPr>
          <p:cNvGrpSpPr>
            <a:grpSpLocks/>
          </p:cNvGrpSpPr>
          <p:nvPr/>
        </p:nvGrpSpPr>
        <p:grpSpPr bwMode="auto">
          <a:xfrm>
            <a:off x="131763" y="119063"/>
            <a:ext cx="4502150" cy="666750"/>
            <a:chOff x="1576591" y="-84360"/>
            <a:chExt cx="4500880" cy="66703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599B93D-E199-4205-9BAB-5547A5CF0450}"/>
                </a:ext>
              </a:extLst>
            </p:cNvPr>
            <p:cNvSpPr txBox="1"/>
            <p:nvPr/>
          </p:nvSpPr>
          <p:spPr>
            <a:xfrm>
              <a:off x="1576591" y="-84360"/>
              <a:ext cx="1275990" cy="3954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2000" b="1" dirty="0">
                  <a:solidFill>
                    <a:srgbClr val="FCC124"/>
                  </a:solidFill>
                  <a:latin typeface="Arial"/>
                  <a:ea typeface="+mn-ea"/>
                  <a:cs typeface="Arial"/>
                </a:rPr>
                <a:t>WorkWin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A3F3659-D74F-411C-89A7-20963191569E}"/>
                </a:ext>
              </a:extLst>
            </p:cNvPr>
            <p:cNvSpPr txBox="1"/>
            <p:nvPr/>
          </p:nvSpPr>
          <p:spPr>
            <a:xfrm>
              <a:off x="1576591" y="164982"/>
              <a:ext cx="4500880" cy="41768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2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使用一台管理机监控其它员工机电脑：</a:t>
              </a:r>
            </a:p>
          </p:txBody>
        </p:sp>
      </p:grpSp>
      <p:grpSp>
        <p:nvGrpSpPr>
          <p:cNvPr id="17410" name="组 2">
            <a:extLst>
              <a:ext uri="{FF2B5EF4-FFF2-40B4-BE49-F238E27FC236}">
                <a16:creationId xmlns:a16="http://schemas.microsoft.com/office/drawing/2014/main" id="{A7421355-BD58-4B63-B788-F6C0615BDAFB}"/>
              </a:ext>
            </a:extLst>
          </p:cNvPr>
          <p:cNvGrpSpPr>
            <a:grpSpLocks/>
          </p:cNvGrpSpPr>
          <p:nvPr/>
        </p:nvGrpSpPr>
        <p:grpSpPr bwMode="auto">
          <a:xfrm>
            <a:off x="2224088" y="771525"/>
            <a:ext cx="5792787" cy="1160463"/>
            <a:chOff x="2223903" y="559331"/>
            <a:chExt cx="5792337" cy="1159510"/>
          </a:xfrm>
        </p:grpSpPr>
        <p:sp>
          <p:nvSpPr>
            <p:cNvPr id="17433" name="文本框 8">
              <a:extLst>
                <a:ext uri="{FF2B5EF4-FFF2-40B4-BE49-F238E27FC236}">
                  <a16:creationId xmlns:a16="http://schemas.microsoft.com/office/drawing/2014/main" id="{9C868EF8-179B-4289-9BC1-B171BEEED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8736" y="559331"/>
              <a:ext cx="5037504" cy="1159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全面监控员工机屏幕画面、网址、聊天、U盘等，洞察秋毫，一丝不漏。</a:t>
              </a:r>
              <a:r>
                <a:rPr lang="zh-CN" altLang="en-US" sz="1400" b="1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+mn-ea"/>
                </a:rPr>
                <a:t>全面禁止聊天、游戏、网购，只能打开与工作有关的软件或网址。</a:t>
              </a:r>
            </a:p>
            <a:p>
              <a:pPr defTabSz="914400">
                <a:lnSpc>
                  <a:spcPct val="130000"/>
                </a:lnSpc>
              </a:pPr>
              <a:endParaRPr lang="zh-CN" altLang="en-US" sz="12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7822D14-D221-4F6C-81F0-90EA79D74778}"/>
                </a:ext>
              </a:extLst>
            </p:cNvPr>
            <p:cNvSpPr/>
            <p:nvPr/>
          </p:nvSpPr>
          <p:spPr>
            <a:xfrm>
              <a:off x="2223903" y="654503"/>
              <a:ext cx="742892" cy="55834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411" name="组 4">
            <a:extLst>
              <a:ext uri="{FF2B5EF4-FFF2-40B4-BE49-F238E27FC236}">
                <a16:creationId xmlns:a16="http://schemas.microsoft.com/office/drawing/2014/main" id="{BB16B600-E2B4-4C89-95EE-08D9BD1B98A0}"/>
              </a:ext>
            </a:extLst>
          </p:cNvPr>
          <p:cNvGrpSpPr>
            <a:grpSpLocks/>
          </p:cNvGrpSpPr>
          <p:nvPr/>
        </p:nvGrpSpPr>
        <p:grpSpPr bwMode="auto">
          <a:xfrm>
            <a:off x="2400300" y="1803400"/>
            <a:ext cx="5654675" cy="644525"/>
            <a:chOff x="2361020" y="1637463"/>
            <a:chExt cx="5655220" cy="645160"/>
          </a:xfrm>
        </p:grpSpPr>
        <p:sp>
          <p:nvSpPr>
            <p:cNvPr id="17431" name="文本框 53">
              <a:extLst>
                <a:ext uri="{FF2B5EF4-FFF2-40B4-BE49-F238E27FC236}">
                  <a16:creationId xmlns:a16="http://schemas.microsoft.com/office/drawing/2014/main" id="{DEDA5750-EA6D-4B8A-A8F8-1FB9C0300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8736" y="1637463"/>
              <a:ext cx="5037504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b="1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+mn-ea"/>
                </a:rPr>
                <a:t>流量监控，限制大流量下载与外发。支持摄像头监控。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1400" b="1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+mn-ea"/>
                </a:rPr>
                <a:t>强制智能备份员工机工作文档，远程操作员工机桌面。</a:t>
              </a:r>
              <a:endParaRPr lang="zh-CN" altLang="en-US" sz="1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4AA57A9-A26A-4A34-8944-93A9877129E8}"/>
                </a:ext>
              </a:extLst>
            </p:cNvPr>
            <p:cNvSpPr/>
            <p:nvPr/>
          </p:nvSpPr>
          <p:spPr>
            <a:xfrm>
              <a:off x="2361020" y="1681957"/>
              <a:ext cx="606483" cy="55935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412" name="组 5">
            <a:extLst>
              <a:ext uri="{FF2B5EF4-FFF2-40B4-BE49-F238E27FC236}">
                <a16:creationId xmlns:a16="http://schemas.microsoft.com/office/drawing/2014/main" id="{E62130E8-1DC9-4751-997A-4FE99413CA70}"/>
              </a:ext>
            </a:extLst>
          </p:cNvPr>
          <p:cNvGrpSpPr>
            <a:grpSpLocks/>
          </p:cNvGrpSpPr>
          <p:nvPr/>
        </p:nvGrpSpPr>
        <p:grpSpPr bwMode="auto">
          <a:xfrm>
            <a:off x="2465388" y="2700338"/>
            <a:ext cx="5551487" cy="644525"/>
            <a:chOff x="2465646" y="2664161"/>
            <a:chExt cx="5550594" cy="645160"/>
          </a:xfrm>
        </p:grpSpPr>
        <p:sp>
          <p:nvSpPr>
            <p:cNvPr id="17429" name="文本框 8">
              <a:extLst>
                <a:ext uri="{FF2B5EF4-FFF2-40B4-BE49-F238E27FC236}">
                  <a16:creationId xmlns:a16="http://schemas.microsoft.com/office/drawing/2014/main" id="{6CEFF43D-E75C-45DF-AE7B-5D00C44CF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8736" y="2664161"/>
              <a:ext cx="5037504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b="1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+mn-ea"/>
                </a:rPr>
                <a:t>各类历史记录报表，精确统计每位员工每月多少分钟用于实际工作。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803F02AF-6766-4189-B32D-5193F3186151}"/>
                </a:ext>
              </a:extLst>
            </p:cNvPr>
            <p:cNvSpPr/>
            <p:nvPr/>
          </p:nvSpPr>
          <p:spPr>
            <a:xfrm>
              <a:off x="2465646" y="2711833"/>
              <a:ext cx="501569" cy="55935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413" name="组 6">
            <a:extLst>
              <a:ext uri="{FF2B5EF4-FFF2-40B4-BE49-F238E27FC236}">
                <a16:creationId xmlns:a16="http://schemas.microsoft.com/office/drawing/2014/main" id="{AE206ABD-A023-4517-A85D-222891F1D911}"/>
              </a:ext>
            </a:extLst>
          </p:cNvPr>
          <p:cNvGrpSpPr>
            <a:grpSpLocks/>
          </p:cNvGrpSpPr>
          <p:nvPr/>
        </p:nvGrpSpPr>
        <p:grpSpPr bwMode="auto">
          <a:xfrm>
            <a:off x="2703513" y="3622675"/>
            <a:ext cx="5313362" cy="646113"/>
            <a:chOff x="2703084" y="3675618"/>
            <a:chExt cx="5313156" cy="645160"/>
          </a:xfrm>
        </p:grpSpPr>
        <p:sp>
          <p:nvSpPr>
            <p:cNvPr id="17427" name="文本框 8">
              <a:extLst>
                <a:ext uri="{FF2B5EF4-FFF2-40B4-BE49-F238E27FC236}">
                  <a16:creationId xmlns:a16="http://schemas.microsoft.com/office/drawing/2014/main" id="{471AE25E-CDC6-454F-B35E-483FB2A94B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8736" y="3675618"/>
              <a:ext cx="5037504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针对插入U盘，打开敏感网站，运行敏感软件等行为可设置自动发警告</a:t>
              </a:r>
              <a:r>
                <a:rPr lang="zh-CN" altLang="en-US" sz="1400" b="1">
                  <a:solidFill>
                    <a:srgbClr val="FFFFFF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172BBCCE-AA75-49EF-AF16-63668DC82B2C}"/>
                </a:ext>
              </a:extLst>
            </p:cNvPr>
            <p:cNvSpPr/>
            <p:nvPr/>
          </p:nvSpPr>
          <p:spPr>
            <a:xfrm>
              <a:off x="2703084" y="3742195"/>
              <a:ext cx="265102" cy="5579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 33">
            <a:extLst>
              <a:ext uri="{FF2B5EF4-FFF2-40B4-BE49-F238E27FC236}">
                <a16:creationId xmlns:a16="http://schemas.microsoft.com/office/drawing/2014/main" id="{C19C5BBC-8725-4733-A860-A43FFC9B5F71}"/>
              </a:ext>
            </a:extLst>
          </p:cNvPr>
          <p:cNvGrpSpPr/>
          <p:nvPr/>
        </p:nvGrpSpPr>
        <p:grpSpPr>
          <a:xfrm>
            <a:off x="-305746" y="1471101"/>
            <a:ext cx="1427147" cy="356474"/>
            <a:chOff x="0" y="937679"/>
            <a:chExt cx="1151467" cy="356474"/>
          </a:xfrm>
          <a:solidFill>
            <a:srgbClr val="FCC124"/>
          </a:solidFill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D98E1A4F-65E0-4D79-8A56-718132E9105D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solidFill>
              <a:srgbClr val="FFFFFF">
                <a:alpha val="51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C881618-6C44-402A-8617-08300B361707}"/>
                </a:ext>
              </a:extLst>
            </p:cNvPr>
            <p:cNvSpPr txBox="1"/>
            <p:nvPr/>
          </p:nvSpPr>
          <p:spPr>
            <a:xfrm>
              <a:off x="0" y="992806"/>
              <a:ext cx="1151467" cy="2546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为什么要监控</a:t>
              </a:r>
            </a:p>
          </p:txBody>
        </p:sp>
      </p:grpSp>
      <p:grpSp>
        <p:nvGrpSpPr>
          <p:cNvPr id="40" name="组 39">
            <a:extLst>
              <a:ext uri="{FF2B5EF4-FFF2-40B4-BE49-F238E27FC236}">
                <a16:creationId xmlns:a16="http://schemas.microsoft.com/office/drawing/2014/main" id="{18E9F98E-0BE1-46E7-A4CC-F5D55431C17B}"/>
              </a:ext>
            </a:extLst>
          </p:cNvPr>
          <p:cNvGrpSpPr>
            <a:grpSpLocks/>
          </p:cNvGrpSpPr>
          <p:nvPr/>
        </p:nvGrpSpPr>
        <p:grpSpPr bwMode="auto">
          <a:xfrm>
            <a:off x="-85725" y="2406650"/>
            <a:ext cx="1427163" cy="469900"/>
            <a:chOff x="0" y="1221374"/>
            <a:chExt cx="1151467" cy="469781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0659DAFA-0334-442D-B7E5-AA492D4347C4}"/>
                </a:ext>
              </a:extLst>
            </p:cNvPr>
            <p:cNvSpPr/>
            <p:nvPr/>
          </p:nvSpPr>
          <p:spPr>
            <a:xfrm>
              <a:off x="0" y="1221374"/>
              <a:ext cx="1151467" cy="35709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7426" name="文本框 45">
              <a:extLst>
                <a:ext uri="{FF2B5EF4-FFF2-40B4-BE49-F238E27FC236}">
                  <a16:creationId xmlns:a16="http://schemas.microsoft.com/office/drawing/2014/main" id="{12BAC31D-0FB2-4302-A6AF-081E8FD1A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284121"/>
              <a:ext cx="1151467" cy="407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  <a:p>
              <a:pPr algn="r"/>
              <a:endParaRPr kumimoji="1" lang="zh-CN" altLang="en-US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组 60">
            <a:extLst>
              <a:ext uri="{FF2B5EF4-FFF2-40B4-BE49-F238E27FC236}">
                <a16:creationId xmlns:a16="http://schemas.microsoft.com/office/drawing/2014/main" id="{CE5EB651-C8DD-4DE4-8B85-5E97C86329D4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930400"/>
            <a:ext cx="1427163" cy="357188"/>
            <a:chOff x="0" y="1825991"/>
            <a:chExt cx="1151467" cy="356474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75429C73-235D-42D2-B9ED-CA967E36E8AD}"/>
                </a:ext>
              </a:extLst>
            </p:cNvPr>
            <p:cNvSpPr/>
            <p:nvPr/>
          </p:nvSpPr>
          <p:spPr>
            <a:xfrm>
              <a:off x="0" y="1825991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7424" name="文本框 62">
              <a:extLst>
                <a:ext uri="{FF2B5EF4-FFF2-40B4-BE49-F238E27FC236}">
                  <a16:creationId xmlns:a16="http://schemas.microsoft.com/office/drawing/2014/main" id="{D77D0149-E629-4A28-B074-1D608C97B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881118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的使命</a:t>
              </a:r>
            </a:p>
          </p:txBody>
        </p:sp>
      </p:grpSp>
      <p:grpSp>
        <p:nvGrpSpPr>
          <p:cNvPr id="64" name="组 63">
            <a:extLst>
              <a:ext uri="{FF2B5EF4-FFF2-40B4-BE49-F238E27FC236}">
                <a16:creationId xmlns:a16="http://schemas.microsoft.com/office/drawing/2014/main" id="{17753B8D-5122-4175-A592-136A3ACEE34C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817813"/>
            <a:ext cx="1427163" cy="357187"/>
            <a:chOff x="0" y="2279893"/>
            <a:chExt cx="1151467" cy="35647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556996A-4B63-4CA0-8475-B23FD8B647C9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7422" name="文本框 65">
              <a:extLst>
                <a:ext uri="{FF2B5EF4-FFF2-40B4-BE49-F238E27FC236}">
                  <a16:creationId xmlns:a16="http://schemas.microsoft.com/office/drawing/2014/main" id="{8B10FDA9-E254-4781-8F5F-4D61E21103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 66">
            <a:extLst>
              <a:ext uri="{FF2B5EF4-FFF2-40B4-BE49-F238E27FC236}">
                <a16:creationId xmlns:a16="http://schemas.microsoft.com/office/drawing/2014/main" id="{E9B05A88-CD9E-48CA-AFAE-96DC571DA6D6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3267075"/>
            <a:ext cx="1427163" cy="357188"/>
            <a:chOff x="0" y="2733640"/>
            <a:chExt cx="1151467" cy="3564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4ED939E1-5CD7-48D7-8F70-811447FAB15B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7420" name="文本框 68">
              <a:extLst>
                <a:ext uri="{FF2B5EF4-FFF2-40B4-BE49-F238E27FC236}">
                  <a16:creationId xmlns:a16="http://schemas.microsoft.com/office/drawing/2014/main" id="{E647F637-D36E-41E8-A157-51758B888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88767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软件效果</a:t>
              </a:r>
            </a:p>
          </p:txBody>
        </p:sp>
      </p:grp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7CCD2212-1F62-406E-B1D9-6D2960055292}"/>
              </a:ext>
            </a:extLst>
          </p:cNvPr>
          <p:cNvSpPr/>
          <p:nvPr/>
        </p:nvSpPr>
        <p:spPr>
          <a:xfrm>
            <a:off x="6697663" y="930275"/>
            <a:ext cx="1303337" cy="13033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E102BF6-8F34-4541-8F8C-05606F25596C}"/>
              </a:ext>
            </a:extLst>
          </p:cNvPr>
          <p:cNvSpPr/>
          <p:nvPr/>
        </p:nvSpPr>
        <p:spPr>
          <a:xfrm rot="1254325">
            <a:off x="2982913" y="3500438"/>
            <a:ext cx="1574800" cy="1449387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248C27C-7E3D-4A3E-8C9C-31C304608B87}"/>
              </a:ext>
            </a:extLst>
          </p:cNvPr>
          <p:cNvSpPr/>
          <p:nvPr/>
        </p:nvSpPr>
        <p:spPr>
          <a:xfrm>
            <a:off x="3382963" y="1246188"/>
            <a:ext cx="1381125" cy="14097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09B71D9-6567-4901-8B4D-8D256E72479F}"/>
              </a:ext>
            </a:extLst>
          </p:cNvPr>
          <p:cNvSpPr/>
          <p:nvPr/>
        </p:nvSpPr>
        <p:spPr>
          <a:xfrm>
            <a:off x="6738938" y="3294063"/>
            <a:ext cx="1423987" cy="12065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A46D86D0-57F4-4A77-98F2-ADE5D7ACDDB5}"/>
              </a:ext>
            </a:extLst>
          </p:cNvPr>
          <p:cNvCxnSpPr>
            <a:stCxn id="4" idx="2"/>
            <a:endCxn id="34" idx="6"/>
          </p:cNvCxnSpPr>
          <p:nvPr/>
        </p:nvCxnSpPr>
        <p:spPr>
          <a:xfrm flipH="1">
            <a:off x="4764088" y="1581150"/>
            <a:ext cx="1933575" cy="369888"/>
          </a:xfrm>
          <a:prstGeom prst="line">
            <a:avLst/>
          </a:prstGeom>
          <a:ln w="9525" cmpd="sng">
            <a:solidFill>
              <a:srgbClr val="FCC12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C9F1941-B344-4D3A-9B07-C676618E6429}"/>
              </a:ext>
            </a:extLst>
          </p:cNvPr>
          <p:cNvCxnSpPr>
            <a:stCxn id="4" idx="3"/>
            <a:endCxn id="26" idx="7"/>
          </p:cNvCxnSpPr>
          <p:nvPr/>
        </p:nvCxnSpPr>
        <p:spPr>
          <a:xfrm flipH="1">
            <a:off x="4473575" y="2041525"/>
            <a:ext cx="2414588" cy="1903413"/>
          </a:xfrm>
          <a:prstGeom prst="line">
            <a:avLst/>
          </a:prstGeom>
          <a:ln w="9525" cmpd="sng">
            <a:solidFill>
              <a:srgbClr val="FCC12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F4719676-9D49-4180-B2B8-BE10F8A9ADD7}"/>
              </a:ext>
            </a:extLst>
          </p:cNvPr>
          <p:cNvCxnSpPr>
            <a:stCxn id="4" idx="4"/>
            <a:endCxn id="35" idx="0"/>
          </p:cNvCxnSpPr>
          <p:nvPr/>
        </p:nvCxnSpPr>
        <p:spPr>
          <a:xfrm>
            <a:off x="7350125" y="2233613"/>
            <a:ext cx="101600" cy="1060450"/>
          </a:xfrm>
          <a:prstGeom prst="line">
            <a:avLst/>
          </a:prstGeom>
          <a:ln w="9525" cmpd="sng">
            <a:solidFill>
              <a:srgbClr val="FCC12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2FBE8A74-6975-48D8-BD41-FFA946F2479F}"/>
              </a:ext>
            </a:extLst>
          </p:cNvPr>
          <p:cNvSpPr txBox="1"/>
          <p:nvPr/>
        </p:nvSpPr>
        <p:spPr>
          <a:xfrm flipH="1">
            <a:off x="6789738" y="1295400"/>
            <a:ext cx="1120775" cy="5318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38" tIns="45719" rIns="91438" bIns="45719">
            <a:spAutoFit/>
          </a:bodyPr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1400" b="1" dirty="0">
                <a:solidFill>
                  <a:srgbClr val="FFFFFF"/>
                </a:solidFill>
                <a:latin typeface="+mn-lt"/>
                <a:ea typeface="+mn-ea"/>
              </a:rPr>
              <a:t>Work</a:t>
            </a:r>
            <a:r>
              <a:rPr kumimoji="1" lang="zh-CN" altLang="en-US" sz="1400" b="1" dirty="0">
                <a:solidFill>
                  <a:srgbClr val="FFFFFF"/>
                </a:solidFill>
                <a:latin typeface="+mn-lt"/>
                <a:ea typeface="+mn-ea"/>
              </a:rPr>
              <a:t>Ｗ</a:t>
            </a:r>
            <a:r>
              <a:rPr kumimoji="1" lang="en-US" altLang="zh-CN" sz="1400" b="1" dirty="0">
                <a:solidFill>
                  <a:srgbClr val="FFFFFF"/>
                </a:solidFill>
                <a:latin typeface="+mn-lt"/>
                <a:ea typeface="+mn-ea"/>
              </a:rPr>
              <a:t>in</a:t>
            </a:r>
            <a:r>
              <a:rPr kumimoji="1" lang="zh-CN" altLang="en-US" sz="1400" b="1" dirty="0">
                <a:solidFill>
                  <a:srgbClr val="FFFFFF"/>
                </a:solidFill>
                <a:latin typeface="+mn-lt"/>
                <a:ea typeface="+mn-ea"/>
              </a:rPr>
              <a:t>的运用</a:t>
            </a:r>
          </a:p>
        </p:txBody>
      </p:sp>
      <p:sp>
        <p:nvSpPr>
          <p:cNvPr id="18441" name="文本框 45">
            <a:extLst>
              <a:ext uri="{FF2B5EF4-FFF2-40B4-BE49-F238E27FC236}">
                <a16:creationId xmlns:a16="http://schemas.microsoft.com/office/drawing/2014/main" id="{F3C99006-2F7E-444B-90C1-0B7536379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7525" y="3990975"/>
            <a:ext cx="17065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又“监”又“控”</a:t>
            </a:r>
          </a:p>
        </p:txBody>
      </p:sp>
      <p:grpSp>
        <p:nvGrpSpPr>
          <p:cNvPr id="18442" name="组 26">
            <a:extLst>
              <a:ext uri="{FF2B5EF4-FFF2-40B4-BE49-F238E27FC236}">
                <a16:creationId xmlns:a16="http://schemas.microsoft.com/office/drawing/2014/main" id="{0E668B5C-4C89-4D21-8350-86CB17D3FB67}"/>
              </a:ext>
            </a:extLst>
          </p:cNvPr>
          <p:cNvGrpSpPr>
            <a:grpSpLocks/>
          </p:cNvGrpSpPr>
          <p:nvPr/>
        </p:nvGrpSpPr>
        <p:grpSpPr bwMode="auto">
          <a:xfrm>
            <a:off x="133350" y="198438"/>
            <a:ext cx="7458075" cy="992187"/>
            <a:chOff x="1576591" y="136620"/>
            <a:chExt cx="2883535" cy="39079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5F27E3B-263D-4593-8DCF-A42D9F3D3C23}"/>
                </a:ext>
              </a:extLst>
            </p:cNvPr>
            <p:cNvSpPr txBox="1"/>
            <p:nvPr/>
          </p:nvSpPr>
          <p:spPr>
            <a:xfrm>
              <a:off x="1576591" y="136620"/>
              <a:ext cx="2883535" cy="1900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2400" b="1" dirty="0">
                  <a:solidFill>
                    <a:srgbClr val="FCC124"/>
                  </a:solidFill>
                  <a:latin typeface="Arial"/>
                  <a:ea typeface="+mn-ea"/>
                  <a:cs typeface="Arial"/>
                </a:rPr>
                <a:t>WorkWin </a:t>
              </a:r>
              <a:r>
                <a:rPr kumimoji="1" lang="zh-CN" altLang="en-US" sz="2400" b="1" dirty="0">
                  <a:solidFill>
                    <a:schemeClr val="accent6">
                      <a:lumMod val="75000"/>
                    </a:schemeClr>
                  </a:solidFill>
                  <a:latin typeface="Arial"/>
                  <a:ea typeface="+mn-ea"/>
                  <a:cs typeface="Arial"/>
                </a:rPr>
                <a:t>具备“监”和“控”两大基本功能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C91EEB9-1086-4AD3-9236-24615D5CC723}"/>
                </a:ext>
              </a:extLst>
            </p:cNvPr>
            <p:cNvSpPr txBox="1"/>
            <p:nvPr/>
          </p:nvSpPr>
          <p:spPr>
            <a:xfrm>
              <a:off x="1576591" y="311695"/>
              <a:ext cx="2836888" cy="21571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28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通过一套软件为您提供三种级别的使用方案</a:t>
              </a:r>
            </a:p>
          </p:txBody>
        </p:sp>
      </p:grpSp>
      <p:sp>
        <p:nvSpPr>
          <p:cNvPr id="18443" name="文本框 29">
            <a:extLst>
              <a:ext uri="{FF2B5EF4-FFF2-40B4-BE49-F238E27FC236}">
                <a16:creationId xmlns:a16="http://schemas.microsoft.com/office/drawing/2014/main" id="{1359D906-0BCB-4B7E-A9A2-56E2F33F4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300" y="3622675"/>
            <a:ext cx="1465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只“控”不“监</a:t>
            </a:r>
          </a:p>
        </p:txBody>
      </p:sp>
      <p:sp>
        <p:nvSpPr>
          <p:cNvPr id="18444" name="文本框 30">
            <a:extLst>
              <a:ext uri="{FF2B5EF4-FFF2-40B4-BE49-F238E27FC236}">
                <a16:creationId xmlns:a16="http://schemas.microsoft.com/office/drawing/2014/main" id="{C6F12CC5-5AFA-4B5B-A7A7-7B44EE1A3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1730375"/>
            <a:ext cx="12604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只“监”不“控”</a:t>
            </a:r>
          </a:p>
        </p:txBody>
      </p:sp>
      <p:grpSp>
        <p:nvGrpSpPr>
          <p:cNvPr id="53" name="组 52">
            <a:extLst>
              <a:ext uri="{FF2B5EF4-FFF2-40B4-BE49-F238E27FC236}">
                <a16:creationId xmlns:a16="http://schemas.microsoft.com/office/drawing/2014/main" id="{19A4762F-4E5B-4B9D-9F33-03D0EECAA8D5}"/>
              </a:ext>
            </a:extLst>
          </p:cNvPr>
          <p:cNvGrpSpPr/>
          <p:nvPr/>
        </p:nvGrpSpPr>
        <p:grpSpPr>
          <a:xfrm>
            <a:off x="-305746" y="1471101"/>
            <a:ext cx="1427147" cy="356474"/>
            <a:chOff x="0" y="937679"/>
            <a:chExt cx="1151467" cy="356474"/>
          </a:xfrm>
          <a:solidFill>
            <a:srgbClr val="FCC124"/>
          </a:solidFill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1F4EA24-6EDF-429F-A0EA-7CF12E3A0CEC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solidFill>
              <a:srgbClr val="FFFFFF">
                <a:alpha val="51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F7CA82F-EA43-4EB4-B907-6393BEC22E9A}"/>
                </a:ext>
              </a:extLst>
            </p:cNvPr>
            <p:cNvSpPr txBox="1"/>
            <p:nvPr/>
          </p:nvSpPr>
          <p:spPr>
            <a:xfrm>
              <a:off x="0" y="992806"/>
              <a:ext cx="1151467" cy="2546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0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为什么要监控</a:t>
              </a:r>
            </a:p>
          </p:txBody>
        </p:sp>
      </p:grpSp>
      <p:grpSp>
        <p:nvGrpSpPr>
          <p:cNvPr id="56" name="组 55">
            <a:extLst>
              <a:ext uri="{FF2B5EF4-FFF2-40B4-BE49-F238E27FC236}">
                <a16:creationId xmlns:a16="http://schemas.microsoft.com/office/drawing/2014/main" id="{FF64FF16-E7CE-4AB9-835B-9C79E11C601B}"/>
              </a:ext>
            </a:extLst>
          </p:cNvPr>
          <p:cNvGrpSpPr>
            <a:grpSpLocks/>
          </p:cNvGrpSpPr>
          <p:nvPr/>
        </p:nvGrpSpPr>
        <p:grpSpPr bwMode="auto">
          <a:xfrm>
            <a:off x="-85725" y="2362200"/>
            <a:ext cx="1427163" cy="461963"/>
            <a:chOff x="0" y="1377583"/>
            <a:chExt cx="1151467" cy="462161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1F570D7F-8EE8-49B6-A575-705F48848C6C}"/>
                </a:ext>
              </a:extLst>
            </p:cNvPr>
            <p:cNvSpPr/>
            <p:nvPr/>
          </p:nvSpPr>
          <p:spPr>
            <a:xfrm>
              <a:off x="0" y="1377583"/>
              <a:ext cx="1151467" cy="35575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8457" name="文本框 57">
              <a:extLst>
                <a:ext uri="{FF2B5EF4-FFF2-40B4-BE49-F238E27FC236}">
                  <a16:creationId xmlns:a16="http://schemas.microsoft.com/office/drawing/2014/main" id="{56CBFAD5-87ED-41D0-80F5-842E4A7B7A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432710"/>
              <a:ext cx="1151467" cy="407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Ｗ</a:t>
              </a:r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in</a:t>
              </a:r>
              <a:r>
                <a:rPr kumimoji="1" lang="zh-CN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  <a:p>
              <a:pPr algn="r"/>
              <a:endParaRPr kumimoji="1" lang="zh-CN" altLang="en-US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 58">
            <a:extLst>
              <a:ext uri="{FF2B5EF4-FFF2-40B4-BE49-F238E27FC236}">
                <a16:creationId xmlns:a16="http://schemas.microsoft.com/office/drawing/2014/main" id="{0F97F4A2-36BC-4F1F-98C2-EBB86B4246BC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951038"/>
            <a:ext cx="1427163" cy="355600"/>
            <a:chOff x="0" y="2004308"/>
            <a:chExt cx="1151467" cy="35659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FB7A304-6287-4D53-BBA9-F9EE3773D803}"/>
                </a:ext>
              </a:extLst>
            </p:cNvPr>
            <p:cNvSpPr/>
            <p:nvPr/>
          </p:nvSpPr>
          <p:spPr>
            <a:xfrm>
              <a:off x="0" y="2004308"/>
              <a:ext cx="1151467" cy="356592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8455" name="文本框 60">
              <a:extLst>
                <a:ext uri="{FF2B5EF4-FFF2-40B4-BE49-F238E27FC236}">
                  <a16:creationId xmlns:a16="http://schemas.microsoft.com/office/drawing/2014/main" id="{02FEE90D-A7A1-4299-BD82-555D55A3E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004308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Ｗ</a:t>
              </a:r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的使命</a:t>
              </a:r>
            </a:p>
          </p:txBody>
        </p:sp>
      </p:grpSp>
      <p:grpSp>
        <p:nvGrpSpPr>
          <p:cNvPr id="62" name="组 61">
            <a:extLst>
              <a:ext uri="{FF2B5EF4-FFF2-40B4-BE49-F238E27FC236}">
                <a16:creationId xmlns:a16="http://schemas.microsoft.com/office/drawing/2014/main" id="{B0DD0072-5D22-4264-9BE6-C97E6DE77B3C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817813"/>
            <a:ext cx="1427163" cy="357187"/>
            <a:chOff x="0" y="2279893"/>
            <a:chExt cx="1151467" cy="356474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99129AAC-6504-4A3E-95F0-AD392C272A79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8453" name="文本框 63">
              <a:extLst>
                <a:ext uri="{FF2B5EF4-FFF2-40B4-BE49-F238E27FC236}">
                  <a16:creationId xmlns:a16="http://schemas.microsoft.com/office/drawing/2014/main" id="{CF5EF094-ED57-48C3-9977-6130D7FA0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 64">
            <a:extLst>
              <a:ext uri="{FF2B5EF4-FFF2-40B4-BE49-F238E27FC236}">
                <a16:creationId xmlns:a16="http://schemas.microsoft.com/office/drawing/2014/main" id="{FF6C5687-CE89-47A7-BE76-1894FC16D53A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3267075"/>
            <a:ext cx="1427163" cy="357188"/>
            <a:chOff x="0" y="2733640"/>
            <a:chExt cx="1151467" cy="356474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F9BA2B93-C415-42E1-8415-A69F9B79E438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8451" name="文本框 66">
              <a:extLst>
                <a:ext uri="{FF2B5EF4-FFF2-40B4-BE49-F238E27FC236}">
                  <a16:creationId xmlns:a16="http://schemas.microsoft.com/office/drawing/2014/main" id="{45DCAE7D-4DE7-4421-93FB-898041A2A4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88767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软件效果</a:t>
              </a:r>
            </a:p>
          </p:txBody>
        </p:sp>
      </p:grp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13F9E23F-0D41-4E79-A9FE-7FE4627D1A31}"/>
              </a:ext>
            </a:extLst>
          </p:cNvPr>
          <p:cNvSpPr/>
          <p:nvPr/>
        </p:nvSpPr>
        <p:spPr>
          <a:xfrm>
            <a:off x="2225675" y="882650"/>
            <a:ext cx="1354138" cy="13525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742B67EC-EFB9-4AB6-8F68-32C06CA8D3DF}"/>
              </a:ext>
            </a:extLst>
          </p:cNvPr>
          <p:cNvSpPr/>
          <p:nvPr/>
        </p:nvSpPr>
        <p:spPr>
          <a:xfrm>
            <a:off x="2300288" y="960438"/>
            <a:ext cx="1204912" cy="1204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A040CCEC-2834-4AFF-B25D-C8E3740F3E72}"/>
              </a:ext>
            </a:extLst>
          </p:cNvPr>
          <p:cNvSpPr/>
          <p:nvPr/>
        </p:nvSpPr>
        <p:spPr>
          <a:xfrm>
            <a:off x="2392363" y="1058863"/>
            <a:ext cx="1020762" cy="10207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460" name="文本框 12">
            <a:extLst>
              <a:ext uri="{FF2B5EF4-FFF2-40B4-BE49-F238E27FC236}">
                <a16:creationId xmlns:a16="http://schemas.microsoft.com/office/drawing/2014/main" id="{865E13FF-6CFC-4153-B052-337AE9DE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863" y="2266950"/>
            <a:ext cx="1433512" cy="30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1400" b="1" dirty="0">
                <a:solidFill>
                  <a:srgbClr val="FCC124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小巧强悍内核</a:t>
            </a:r>
          </a:p>
        </p:txBody>
      </p:sp>
      <p:sp>
        <p:nvSpPr>
          <p:cNvPr id="19461" name="文本框 13">
            <a:extLst>
              <a:ext uri="{FF2B5EF4-FFF2-40B4-BE49-F238E27FC236}">
                <a16:creationId xmlns:a16="http://schemas.microsoft.com/office/drawing/2014/main" id="{22979B81-E16B-4FF2-A0D9-01707C225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775" y="2514600"/>
            <a:ext cx="1603375" cy="102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软件大小极具优势，管理端绿色版，掌握核心技术，运行稳定，永不卡机</a:t>
            </a: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id="{5734A3B7-6430-4818-AA1A-1DECCF1A4AFB}"/>
              </a:ext>
            </a:extLst>
          </p:cNvPr>
          <p:cNvSpPr/>
          <p:nvPr/>
        </p:nvSpPr>
        <p:spPr>
          <a:xfrm>
            <a:off x="3784600" y="882650"/>
            <a:ext cx="1354138" cy="13525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E251DD2A-0489-4862-A6A0-33D12FF085D2}"/>
              </a:ext>
            </a:extLst>
          </p:cNvPr>
          <p:cNvSpPr/>
          <p:nvPr/>
        </p:nvSpPr>
        <p:spPr>
          <a:xfrm>
            <a:off x="3859213" y="960438"/>
            <a:ext cx="1204912" cy="1204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id="{546DA8BB-9BF5-4DEE-88F7-A08EF7FE964A}"/>
              </a:ext>
            </a:extLst>
          </p:cNvPr>
          <p:cNvSpPr/>
          <p:nvPr/>
        </p:nvSpPr>
        <p:spPr>
          <a:xfrm>
            <a:off x="3951288" y="1058863"/>
            <a:ext cx="1020762" cy="10207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465" name="文本框 98">
            <a:extLst>
              <a:ext uri="{FF2B5EF4-FFF2-40B4-BE49-F238E27FC236}">
                <a16:creationId xmlns:a16="http://schemas.microsoft.com/office/drawing/2014/main" id="{0E18EA50-1BA3-46FC-BFCB-328F8C3F4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288" y="2265363"/>
            <a:ext cx="10207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1400" b="1">
                <a:solidFill>
                  <a:srgbClr val="FCC124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简单易用</a:t>
            </a:r>
          </a:p>
        </p:txBody>
      </p:sp>
      <p:sp>
        <p:nvSpPr>
          <p:cNvPr id="19466" name="文本框 99">
            <a:extLst>
              <a:ext uri="{FF2B5EF4-FFF2-40B4-BE49-F238E27FC236}">
                <a16:creationId xmlns:a16="http://schemas.microsoft.com/office/drawing/2014/main" id="{BBD0CED2-4C28-4336-8519-262F87ECA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5700" y="2514600"/>
            <a:ext cx="153193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小学文化零基础者，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3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分钟包会。全面支持各版本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Windows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操作系统</a:t>
            </a: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08EF1297-D5CA-4529-9749-216D8EE900BD}"/>
              </a:ext>
            </a:extLst>
          </p:cNvPr>
          <p:cNvSpPr/>
          <p:nvPr/>
        </p:nvSpPr>
        <p:spPr>
          <a:xfrm>
            <a:off x="5343525" y="882650"/>
            <a:ext cx="1354138" cy="13525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7EC90F92-60A8-413D-B822-45C18F6D6043}"/>
              </a:ext>
            </a:extLst>
          </p:cNvPr>
          <p:cNvSpPr/>
          <p:nvPr/>
        </p:nvSpPr>
        <p:spPr>
          <a:xfrm>
            <a:off x="5418138" y="960438"/>
            <a:ext cx="1204912" cy="1204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42300E51-26CC-443C-A9C3-F2F53079FA21}"/>
              </a:ext>
            </a:extLst>
          </p:cNvPr>
          <p:cNvSpPr/>
          <p:nvPr/>
        </p:nvSpPr>
        <p:spPr>
          <a:xfrm>
            <a:off x="5510213" y="1058863"/>
            <a:ext cx="1020762" cy="102076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470" name="文本框 104">
            <a:extLst>
              <a:ext uri="{FF2B5EF4-FFF2-40B4-BE49-F238E27FC236}">
                <a16:creationId xmlns:a16="http://schemas.microsoft.com/office/drawing/2014/main" id="{FAD357FA-94F1-4329-A36C-BAEFB32B7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8" y="2266950"/>
            <a:ext cx="143351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1400" b="1">
                <a:solidFill>
                  <a:srgbClr val="FCC124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安全智能</a:t>
            </a:r>
          </a:p>
        </p:txBody>
      </p:sp>
      <p:sp>
        <p:nvSpPr>
          <p:cNvPr id="19471" name="文本框 105">
            <a:extLst>
              <a:ext uri="{FF2B5EF4-FFF2-40B4-BE49-F238E27FC236}">
                <a16:creationId xmlns:a16="http://schemas.microsoft.com/office/drawing/2014/main" id="{FE4005D0-5E23-45BF-B42D-7D744FBFF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4625" y="2514600"/>
            <a:ext cx="153193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通过主流杀毒软件认证，智能自动适应纯局域网环境及互联网环境</a:t>
            </a: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90FBE863-0571-4C8D-B63F-30FFDDF276F0}"/>
              </a:ext>
            </a:extLst>
          </p:cNvPr>
          <p:cNvSpPr/>
          <p:nvPr/>
        </p:nvSpPr>
        <p:spPr>
          <a:xfrm>
            <a:off x="6902450" y="882650"/>
            <a:ext cx="1354138" cy="13525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789D40DE-A8B2-4F1D-AC38-1DE13BB6ED48}"/>
              </a:ext>
            </a:extLst>
          </p:cNvPr>
          <p:cNvSpPr/>
          <p:nvPr/>
        </p:nvSpPr>
        <p:spPr>
          <a:xfrm>
            <a:off x="6977063" y="960438"/>
            <a:ext cx="1204912" cy="1204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FC790CAE-E78D-49F5-BF48-8CD72534B16E}"/>
              </a:ext>
            </a:extLst>
          </p:cNvPr>
          <p:cNvSpPr/>
          <p:nvPr/>
        </p:nvSpPr>
        <p:spPr>
          <a:xfrm>
            <a:off x="7069138" y="1058863"/>
            <a:ext cx="1020762" cy="10207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475" name="文本框 110">
            <a:extLst>
              <a:ext uri="{FF2B5EF4-FFF2-40B4-BE49-F238E27FC236}">
                <a16:creationId xmlns:a16="http://schemas.microsoft.com/office/drawing/2014/main" id="{3D9E13DD-43A1-4349-A98D-6DC8CF68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2438" y="2266950"/>
            <a:ext cx="1639887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1400" b="1">
                <a:solidFill>
                  <a:srgbClr val="FCC124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支持多语言版本</a:t>
            </a:r>
          </a:p>
        </p:txBody>
      </p:sp>
      <p:sp>
        <p:nvSpPr>
          <p:cNvPr id="19476" name="文本框 111">
            <a:extLst>
              <a:ext uri="{FF2B5EF4-FFF2-40B4-BE49-F238E27FC236}">
                <a16:creationId xmlns:a16="http://schemas.microsoft.com/office/drawing/2014/main" id="{09EAB452-0A46-479F-A0ED-F12BEBFD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3550" y="2514600"/>
            <a:ext cx="153193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STHeitiSC-Light"/>
                <a:cs typeface="STHeitiSC-Light"/>
              </a:rPr>
              <a:t>支持多语言版本，支持通过安卓、苹果手机查看监控</a:t>
            </a:r>
          </a:p>
        </p:txBody>
      </p:sp>
      <p:pic>
        <p:nvPicPr>
          <p:cNvPr id="19477" name="图片 112" descr="BOOK.png">
            <a:extLst>
              <a:ext uri="{FF2B5EF4-FFF2-40B4-BE49-F238E27FC236}">
                <a16:creationId xmlns:a16="http://schemas.microsoft.com/office/drawing/2014/main" id="{4D4E1424-4FCC-4B4D-A919-5A0F72F41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250950"/>
            <a:ext cx="4524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图片 113" descr="CLASS.png">
            <a:extLst>
              <a:ext uri="{FF2B5EF4-FFF2-40B4-BE49-F238E27FC236}">
                <a16:creationId xmlns:a16="http://schemas.microsoft.com/office/drawing/2014/main" id="{CFC4336C-3A67-4FBD-B518-B2F6430E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1322388"/>
            <a:ext cx="74453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图片 114" descr="INTERNET.png">
            <a:extLst>
              <a:ext uri="{FF2B5EF4-FFF2-40B4-BE49-F238E27FC236}">
                <a16:creationId xmlns:a16="http://schemas.microsoft.com/office/drawing/2014/main" id="{04A5EEB7-1300-469C-81AE-DC8E06C42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49363"/>
            <a:ext cx="6334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0" name="图片 115" descr="TALK.png">
            <a:extLst>
              <a:ext uri="{FF2B5EF4-FFF2-40B4-BE49-F238E27FC236}">
                <a16:creationId xmlns:a16="http://schemas.microsoft.com/office/drawing/2014/main" id="{2038D5BA-21FD-4152-B69D-58B49902C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1266825"/>
            <a:ext cx="650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81" name="组 42">
            <a:extLst>
              <a:ext uri="{FF2B5EF4-FFF2-40B4-BE49-F238E27FC236}">
                <a16:creationId xmlns:a16="http://schemas.microsoft.com/office/drawing/2014/main" id="{0C75BBB2-99BB-4CE6-B144-2160F324897E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93663"/>
            <a:ext cx="4370388" cy="787400"/>
            <a:chOff x="1576591" y="136620"/>
            <a:chExt cx="4370705" cy="788316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423C9BB-3695-406F-BBDF-73B857B4CDF7}"/>
                </a:ext>
              </a:extLst>
            </p:cNvPr>
            <p:cNvSpPr txBox="1"/>
            <p:nvPr/>
          </p:nvSpPr>
          <p:spPr>
            <a:xfrm>
              <a:off x="1576591" y="136620"/>
              <a:ext cx="309585" cy="25906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100" b="1" dirty="0">
                <a:solidFill>
                  <a:schemeClr val="accent6">
                    <a:lumMod val="75000"/>
                  </a:schemeClr>
                </a:solidFill>
                <a:latin typeface="Arial"/>
                <a:ea typeface="+mn-ea"/>
                <a:cs typeface="Arial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981EBDF-283C-48BF-9732-9531C09EAFEA}"/>
                </a:ext>
              </a:extLst>
            </p:cNvPr>
            <p:cNvSpPr txBox="1"/>
            <p:nvPr/>
          </p:nvSpPr>
          <p:spPr>
            <a:xfrm>
              <a:off x="1576591" y="311526"/>
              <a:ext cx="4370705" cy="6134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3200" b="1" dirty="0"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  <a:latin typeface="+mj-ea"/>
                  <a:ea typeface="+mj-ea"/>
                  <a:cs typeface="Arial"/>
                </a:rPr>
                <a:t>为什么选择</a:t>
              </a:r>
              <a:r>
                <a:rPr kumimoji="1" lang="en-US" altLang="zh-CN" sz="3200" b="1" dirty="0"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  <a:latin typeface="+mj-ea"/>
                  <a:ea typeface="+mj-ea"/>
                  <a:cs typeface="Arial"/>
                </a:rPr>
                <a:t>WorkWin</a:t>
              </a:r>
              <a:r>
                <a:rPr kumimoji="1" lang="zh-CN" altLang="en-US" sz="3200" b="1" dirty="0"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  <a:latin typeface="+mj-ea"/>
                  <a:ea typeface="+mj-ea"/>
                  <a:cs typeface="Arial"/>
                </a:rPr>
                <a:t>？</a:t>
              </a:r>
            </a:p>
          </p:txBody>
        </p:sp>
      </p:grpSp>
      <p:grpSp>
        <p:nvGrpSpPr>
          <p:cNvPr id="47" name="组 46">
            <a:extLst>
              <a:ext uri="{FF2B5EF4-FFF2-40B4-BE49-F238E27FC236}">
                <a16:creationId xmlns:a16="http://schemas.microsoft.com/office/drawing/2014/main" id="{06373BB3-B80F-449D-88EB-6B3C8F3DFD39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471613"/>
            <a:ext cx="1427163" cy="355600"/>
            <a:chOff x="0" y="937679"/>
            <a:chExt cx="1151467" cy="356474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CADD626-ED13-48C2-AA53-E125D4CD3E2F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9496" name="文本框 48">
              <a:extLst>
                <a:ext uri="{FF2B5EF4-FFF2-40B4-BE49-F238E27FC236}">
                  <a16:creationId xmlns:a16="http://schemas.microsoft.com/office/drawing/2014/main" id="{D28DA189-D536-434C-B745-3D02EC4C68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992806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为什么要监控</a:t>
              </a:r>
            </a:p>
          </p:txBody>
        </p:sp>
      </p:grpSp>
      <p:grpSp>
        <p:nvGrpSpPr>
          <p:cNvPr id="50" name="组 49">
            <a:extLst>
              <a:ext uri="{FF2B5EF4-FFF2-40B4-BE49-F238E27FC236}">
                <a16:creationId xmlns:a16="http://schemas.microsoft.com/office/drawing/2014/main" id="{DEEE1349-FED7-4892-ABFD-8334146EA52D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920875"/>
            <a:ext cx="1427163" cy="355600"/>
            <a:chOff x="0" y="1377583"/>
            <a:chExt cx="1151467" cy="356474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6F31D123-A2BA-43CA-8922-9FD270EC64CD}"/>
                </a:ext>
              </a:extLst>
            </p:cNvPr>
            <p:cNvSpPr/>
            <p:nvPr/>
          </p:nvSpPr>
          <p:spPr>
            <a:xfrm>
              <a:off x="0" y="137758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9494" name="文本框 51">
              <a:extLst>
                <a:ext uri="{FF2B5EF4-FFF2-40B4-BE49-F238E27FC236}">
                  <a16:creationId xmlns:a16="http://schemas.microsoft.com/office/drawing/2014/main" id="{9B366205-36D9-43AC-86ED-AB5A4B0F7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43271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的使命</a:t>
              </a:r>
            </a:p>
          </p:txBody>
        </p:sp>
      </p:grpSp>
      <p:grpSp>
        <p:nvGrpSpPr>
          <p:cNvPr id="53" name="组 52">
            <a:extLst>
              <a:ext uri="{FF2B5EF4-FFF2-40B4-BE49-F238E27FC236}">
                <a16:creationId xmlns:a16="http://schemas.microsoft.com/office/drawing/2014/main" id="{545F14DF-72B8-43DE-80C7-FE81A944BD7E}"/>
              </a:ext>
            </a:extLst>
          </p:cNvPr>
          <p:cNvGrpSpPr>
            <a:grpSpLocks/>
          </p:cNvGrpSpPr>
          <p:nvPr/>
        </p:nvGrpSpPr>
        <p:grpSpPr bwMode="auto">
          <a:xfrm>
            <a:off x="-111125" y="2873375"/>
            <a:ext cx="1427163" cy="355600"/>
            <a:chOff x="0" y="1825991"/>
            <a:chExt cx="1151467" cy="356474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D5AFACE4-DFFB-4C6D-BE34-7A7CEB39EF9D}"/>
                </a:ext>
              </a:extLst>
            </p:cNvPr>
            <p:cNvSpPr/>
            <p:nvPr/>
          </p:nvSpPr>
          <p:spPr>
            <a:xfrm>
              <a:off x="0" y="1825991"/>
              <a:ext cx="1151467" cy="35647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9492" name="文本框 54">
              <a:extLst>
                <a:ext uri="{FF2B5EF4-FFF2-40B4-BE49-F238E27FC236}">
                  <a16:creationId xmlns:a16="http://schemas.microsoft.com/office/drawing/2014/main" id="{99E0F9D8-136F-471C-A741-AD1C956EB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881118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 55">
            <a:extLst>
              <a:ext uri="{FF2B5EF4-FFF2-40B4-BE49-F238E27FC236}">
                <a16:creationId xmlns:a16="http://schemas.microsoft.com/office/drawing/2014/main" id="{5C83E4AB-4B4D-4D98-9967-0CC3BD6CC55C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398713"/>
            <a:ext cx="1427163" cy="357187"/>
            <a:chOff x="0" y="2279893"/>
            <a:chExt cx="1151467" cy="356474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0B51181-C6CF-4717-9C25-5816D8124758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9490" name="文本框 57">
              <a:extLst>
                <a:ext uri="{FF2B5EF4-FFF2-40B4-BE49-F238E27FC236}">
                  <a16:creationId xmlns:a16="http://schemas.microsoft.com/office/drawing/2014/main" id="{0396C9A6-F28A-4DC9-87ED-14B5ED893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</p:txBody>
        </p:sp>
      </p:grpSp>
      <p:grpSp>
        <p:nvGrpSpPr>
          <p:cNvPr id="59" name="组 58">
            <a:extLst>
              <a:ext uri="{FF2B5EF4-FFF2-40B4-BE49-F238E27FC236}">
                <a16:creationId xmlns:a16="http://schemas.microsoft.com/office/drawing/2014/main" id="{E8B582F8-51C3-448A-8C10-900B4A21F5BC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3267075"/>
            <a:ext cx="1427163" cy="357188"/>
            <a:chOff x="0" y="2733640"/>
            <a:chExt cx="1151467" cy="356474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A884BB35-938A-4A27-A398-5FD24CEA7FB1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9488" name="文本框 60">
              <a:extLst>
                <a:ext uri="{FF2B5EF4-FFF2-40B4-BE49-F238E27FC236}">
                  <a16:creationId xmlns:a16="http://schemas.microsoft.com/office/drawing/2014/main" id="{43BC7E0F-03D2-4E5F-B3F0-F5EE02A87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788767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软件效果</a:t>
              </a:r>
            </a:p>
          </p:txBody>
        </p:sp>
      </p:grp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82BB4C4F-D52E-4E5A-9D7C-238B5802D6CA}"/>
              </a:ext>
            </a:extLst>
          </p:cNvPr>
          <p:cNvCxnSpPr/>
          <p:nvPr/>
        </p:nvCxnSpPr>
        <p:spPr>
          <a:xfrm>
            <a:off x="5019675" y="374650"/>
            <a:ext cx="0" cy="461962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id="{52DDDD0D-F675-4F65-97B7-221914E2B5B5}"/>
              </a:ext>
            </a:extLst>
          </p:cNvPr>
          <p:cNvSpPr/>
          <p:nvPr/>
        </p:nvSpPr>
        <p:spPr>
          <a:xfrm>
            <a:off x="4933950" y="588963"/>
            <a:ext cx="171450" cy="17303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C67763D4-9CAE-4EA9-A00E-2D5AFB26310E}"/>
              </a:ext>
            </a:extLst>
          </p:cNvPr>
          <p:cNvSpPr/>
          <p:nvPr/>
        </p:nvSpPr>
        <p:spPr>
          <a:xfrm>
            <a:off x="4933950" y="2235200"/>
            <a:ext cx="171450" cy="1714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3A7E8077-3C03-4149-8B3A-8C5A9A93664F}"/>
              </a:ext>
            </a:extLst>
          </p:cNvPr>
          <p:cNvSpPr/>
          <p:nvPr/>
        </p:nvSpPr>
        <p:spPr>
          <a:xfrm flipH="1">
            <a:off x="4933950" y="1457325"/>
            <a:ext cx="171450" cy="1714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C8A723F5-206E-40BC-AD8B-E983747714E7}"/>
              </a:ext>
            </a:extLst>
          </p:cNvPr>
          <p:cNvSpPr/>
          <p:nvPr/>
        </p:nvSpPr>
        <p:spPr>
          <a:xfrm flipH="1">
            <a:off x="4933950" y="3260725"/>
            <a:ext cx="171450" cy="1730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dirty="0"/>
          </a:p>
        </p:txBody>
      </p:sp>
      <p:grpSp>
        <p:nvGrpSpPr>
          <p:cNvPr id="20486" name="组 2">
            <a:extLst>
              <a:ext uri="{FF2B5EF4-FFF2-40B4-BE49-F238E27FC236}">
                <a16:creationId xmlns:a16="http://schemas.microsoft.com/office/drawing/2014/main" id="{276FEA38-917A-4AA5-9459-AC7023E557C0}"/>
              </a:ext>
            </a:extLst>
          </p:cNvPr>
          <p:cNvGrpSpPr>
            <a:grpSpLocks/>
          </p:cNvGrpSpPr>
          <p:nvPr/>
        </p:nvGrpSpPr>
        <p:grpSpPr bwMode="auto">
          <a:xfrm>
            <a:off x="5229225" y="863600"/>
            <a:ext cx="2366963" cy="1116013"/>
            <a:chOff x="5226535" y="909374"/>
            <a:chExt cx="2368065" cy="767690"/>
          </a:xfrm>
        </p:grpSpPr>
        <p:grpSp>
          <p:nvGrpSpPr>
            <p:cNvPr id="20519" name="组 17">
              <a:extLst>
                <a:ext uri="{FF2B5EF4-FFF2-40B4-BE49-F238E27FC236}">
                  <a16:creationId xmlns:a16="http://schemas.microsoft.com/office/drawing/2014/main" id="{66AA67F0-2264-44B3-844B-AB9BBF8537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6535" y="909374"/>
              <a:ext cx="2368064" cy="767690"/>
              <a:chOff x="5226535" y="585500"/>
              <a:chExt cx="2368064" cy="767690"/>
            </a:xfrm>
          </p:grpSpPr>
          <p:sp>
            <p:nvSpPr>
              <p:cNvPr id="12" name="圆角矩形 11">
                <a:extLst>
                  <a:ext uri="{FF2B5EF4-FFF2-40B4-BE49-F238E27FC236}">
                    <a16:creationId xmlns:a16="http://schemas.microsoft.com/office/drawing/2014/main" id="{4907F225-6E21-4567-BE04-657F23749366}"/>
                  </a:ext>
                </a:extLst>
              </p:cNvPr>
              <p:cNvSpPr/>
              <p:nvPr/>
            </p:nvSpPr>
            <p:spPr>
              <a:xfrm>
                <a:off x="5312300" y="585500"/>
                <a:ext cx="2282300" cy="767690"/>
              </a:xfrm>
              <a:prstGeom prst="roundRect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13" name="等腰三角形 12">
                <a:extLst>
                  <a:ext uri="{FF2B5EF4-FFF2-40B4-BE49-F238E27FC236}">
                    <a16:creationId xmlns:a16="http://schemas.microsoft.com/office/drawing/2014/main" id="{C2A4ED16-3C8E-48D1-9984-4863728C98F1}"/>
                  </a:ext>
                </a:extLst>
              </p:cNvPr>
              <p:cNvSpPr/>
              <p:nvPr/>
            </p:nvSpPr>
            <p:spPr>
              <a:xfrm rot="16200000">
                <a:off x="5221915" y="809616"/>
                <a:ext cx="95005" cy="85765"/>
              </a:xfrm>
              <a:prstGeom prst="triangle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</p:grpSp>
        <p:sp>
          <p:nvSpPr>
            <p:cNvPr id="20520" name="文本框 113">
              <a:extLst>
                <a:ext uri="{FF2B5EF4-FFF2-40B4-BE49-F238E27FC236}">
                  <a16:creationId xmlns:a16="http://schemas.microsoft.com/office/drawing/2014/main" id="{BCACC956-F8FB-4CFA-A5AD-C4F1CD35B1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2300" y="913742"/>
              <a:ext cx="2282300" cy="716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STHeitiSC-Light"/>
                  <a:cs typeface="STHeitiSC-Light"/>
                </a:rPr>
                <a:t>工作效率明显提高，工作作风明显改善，知道每位员工每月有多少时间用于工作，统计精确到分钟。</a:t>
              </a:r>
            </a:p>
          </p:txBody>
        </p:sp>
      </p:grpSp>
      <p:grpSp>
        <p:nvGrpSpPr>
          <p:cNvPr id="20487" name="组 1">
            <a:extLst>
              <a:ext uri="{FF2B5EF4-FFF2-40B4-BE49-F238E27FC236}">
                <a16:creationId xmlns:a16="http://schemas.microsoft.com/office/drawing/2014/main" id="{2A9522D7-301C-4190-860F-34AF62E376CC}"/>
              </a:ext>
            </a:extLst>
          </p:cNvPr>
          <p:cNvGrpSpPr>
            <a:grpSpLocks/>
          </p:cNvGrpSpPr>
          <p:nvPr/>
        </p:nvGrpSpPr>
        <p:grpSpPr bwMode="auto">
          <a:xfrm>
            <a:off x="2446338" y="1776413"/>
            <a:ext cx="2368550" cy="881062"/>
            <a:chOff x="2445194" y="1776613"/>
            <a:chExt cx="2368067" cy="691830"/>
          </a:xfrm>
        </p:grpSpPr>
        <p:grpSp>
          <p:nvGrpSpPr>
            <p:cNvPr id="20515" name="组 41">
              <a:extLst>
                <a:ext uri="{FF2B5EF4-FFF2-40B4-BE49-F238E27FC236}">
                  <a16:creationId xmlns:a16="http://schemas.microsoft.com/office/drawing/2014/main" id="{DB9B7085-1457-48CB-A883-CA78470282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5195" y="1776613"/>
              <a:ext cx="2368066" cy="691830"/>
              <a:chOff x="2445195" y="1452739"/>
              <a:chExt cx="2368066" cy="691830"/>
            </a:xfrm>
          </p:grpSpPr>
          <p:sp>
            <p:nvSpPr>
              <p:cNvPr id="70" name="圆角矩形 69">
                <a:extLst>
                  <a:ext uri="{FF2B5EF4-FFF2-40B4-BE49-F238E27FC236}">
                    <a16:creationId xmlns:a16="http://schemas.microsoft.com/office/drawing/2014/main" id="{E113D57A-3FD8-490B-AA20-E5145F764461}"/>
                  </a:ext>
                </a:extLst>
              </p:cNvPr>
              <p:cNvSpPr/>
              <p:nvPr/>
            </p:nvSpPr>
            <p:spPr>
              <a:xfrm flipH="1">
                <a:off x="2445194" y="1452739"/>
                <a:ext cx="2282359" cy="691830"/>
              </a:xfrm>
              <a:prstGeom prst="roundRect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71" name="等腰三角形 70">
                <a:extLst>
                  <a:ext uri="{FF2B5EF4-FFF2-40B4-BE49-F238E27FC236}">
                    <a16:creationId xmlns:a16="http://schemas.microsoft.com/office/drawing/2014/main" id="{030F5170-1FBE-4FB0-A35A-CE764B17B16A}"/>
                  </a:ext>
                </a:extLst>
              </p:cNvPr>
              <p:cNvSpPr/>
              <p:nvPr/>
            </p:nvSpPr>
            <p:spPr>
              <a:xfrm rot="5400000" flipH="1">
                <a:off x="4723039" y="1676645"/>
                <a:ext cx="94737" cy="85708"/>
              </a:xfrm>
              <a:prstGeom prst="triangle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</p:grpSp>
        <p:sp>
          <p:nvSpPr>
            <p:cNvPr id="20516" name="文本框 114">
              <a:extLst>
                <a:ext uri="{FF2B5EF4-FFF2-40B4-BE49-F238E27FC236}">
                  <a16:creationId xmlns:a16="http://schemas.microsoft.com/office/drawing/2014/main" id="{EFA74E1E-1C6F-4A67-B877-11B7D9802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5194" y="1785338"/>
              <a:ext cx="2282359" cy="631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STHeitiSC-Light"/>
                  <a:cs typeface="STHeitiSC-Light"/>
                </a:rPr>
                <a:t>前台不会再有堆积如山的网购快递，网速不再卡死，游戏全方位禁止，内网管理有保障。</a:t>
              </a:r>
            </a:p>
          </p:txBody>
        </p:sp>
      </p:grpSp>
      <p:sp>
        <p:nvSpPr>
          <p:cNvPr id="20488" name="文本框 117">
            <a:extLst>
              <a:ext uri="{FF2B5EF4-FFF2-40B4-BE49-F238E27FC236}">
                <a16:creationId xmlns:a16="http://schemas.microsoft.com/office/drawing/2014/main" id="{09FDFA3C-5D13-4A5A-AC0E-6DC69B2C8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775" y="3895725"/>
            <a:ext cx="8683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1" lang="zh-CN" altLang="en-US" sz="1200" b="1">
              <a:solidFill>
                <a:srgbClr val="FCC124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0489" name="组 3">
            <a:extLst>
              <a:ext uri="{FF2B5EF4-FFF2-40B4-BE49-F238E27FC236}">
                <a16:creationId xmlns:a16="http://schemas.microsoft.com/office/drawing/2014/main" id="{30F43CC1-FBC4-44ED-821C-C694A54BD2C8}"/>
              </a:ext>
            </a:extLst>
          </p:cNvPr>
          <p:cNvGrpSpPr>
            <a:grpSpLocks/>
          </p:cNvGrpSpPr>
          <p:nvPr/>
        </p:nvGrpSpPr>
        <p:grpSpPr bwMode="auto">
          <a:xfrm>
            <a:off x="5226050" y="2555875"/>
            <a:ext cx="2382838" cy="731838"/>
            <a:chOff x="5226535" y="2554755"/>
            <a:chExt cx="2382378" cy="767433"/>
          </a:xfrm>
        </p:grpSpPr>
        <p:grpSp>
          <p:nvGrpSpPr>
            <p:cNvPr id="20511" name="组 18">
              <a:extLst>
                <a:ext uri="{FF2B5EF4-FFF2-40B4-BE49-F238E27FC236}">
                  <a16:creationId xmlns:a16="http://schemas.microsoft.com/office/drawing/2014/main" id="{90BC1F25-BBEA-4A67-9A13-60C752D710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6535" y="2554755"/>
              <a:ext cx="2368064" cy="767433"/>
              <a:chOff x="5226535" y="2230881"/>
              <a:chExt cx="2368064" cy="767433"/>
            </a:xfrm>
          </p:grpSpPr>
          <p:sp>
            <p:nvSpPr>
              <p:cNvPr id="66" name="圆角矩形 65">
                <a:extLst>
                  <a:ext uri="{FF2B5EF4-FFF2-40B4-BE49-F238E27FC236}">
                    <a16:creationId xmlns:a16="http://schemas.microsoft.com/office/drawing/2014/main" id="{6F069A88-247E-452F-B51E-91BAE9953497}"/>
                  </a:ext>
                </a:extLst>
              </p:cNvPr>
              <p:cNvSpPr/>
              <p:nvPr/>
            </p:nvSpPr>
            <p:spPr>
              <a:xfrm>
                <a:off x="5312243" y="2230881"/>
                <a:ext cx="2282385" cy="767433"/>
              </a:xfrm>
              <a:prstGeom prst="roundRect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/>
              </a:p>
            </p:txBody>
          </p:sp>
          <p:sp>
            <p:nvSpPr>
              <p:cNvPr id="67" name="等腰三角形 66">
                <a:extLst>
                  <a:ext uri="{FF2B5EF4-FFF2-40B4-BE49-F238E27FC236}">
                    <a16:creationId xmlns:a16="http://schemas.microsoft.com/office/drawing/2014/main" id="{F5693747-3DED-4843-BBF1-24BAEE9D8FD6}"/>
                  </a:ext>
                </a:extLst>
              </p:cNvPr>
              <p:cNvSpPr/>
              <p:nvPr/>
            </p:nvSpPr>
            <p:spPr>
              <a:xfrm rot="16200000">
                <a:off x="5221945" y="2455213"/>
                <a:ext cx="94889" cy="85708"/>
              </a:xfrm>
              <a:prstGeom prst="triangle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</p:grpSp>
        <p:sp>
          <p:nvSpPr>
            <p:cNvPr id="20512" name="文本框 43">
              <a:extLst>
                <a:ext uri="{FF2B5EF4-FFF2-40B4-BE49-F238E27FC236}">
                  <a16:creationId xmlns:a16="http://schemas.microsoft.com/office/drawing/2014/main" id="{1FECE1DA-4F94-4516-999D-42B6F029D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6529" y="2556420"/>
              <a:ext cx="2282384" cy="594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STHeitiSC-Light"/>
                  <a:cs typeface="STHeitiSC-Light"/>
                </a:rPr>
                <a:t>只能登陆与工作有关的网站，运行与工作有关的软件。</a:t>
              </a:r>
            </a:p>
          </p:txBody>
        </p:sp>
      </p:grpSp>
      <p:grpSp>
        <p:nvGrpSpPr>
          <p:cNvPr id="20490" name="组 4">
            <a:extLst>
              <a:ext uri="{FF2B5EF4-FFF2-40B4-BE49-F238E27FC236}">
                <a16:creationId xmlns:a16="http://schemas.microsoft.com/office/drawing/2014/main" id="{E3302BF1-F2AB-4893-846E-B9F915C626E0}"/>
              </a:ext>
            </a:extLst>
          </p:cNvPr>
          <p:cNvGrpSpPr>
            <a:grpSpLocks/>
          </p:cNvGrpSpPr>
          <p:nvPr/>
        </p:nvGrpSpPr>
        <p:grpSpPr bwMode="auto">
          <a:xfrm>
            <a:off x="2446338" y="3581400"/>
            <a:ext cx="2368550" cy="809625"/>
            <a:chOff x="2445193" y="3581286"/>
            <a:chExt cx="2368068" cy="697151"/>
          </a:xfrm>
        </p:grpSpPr>
        <p:grpSp>
          <p:nvGrpSpPr>
            <p:cNvPr id="20507" name="组 45">
              <a:extLst>
                <a:ext uri="{FF2B5EF4-FFF2-40B4-BE49-F238E27FC236}">
                  <a16:creationId xmlns:a16="http://schemas.microsoft.com/office/drawing/2014/main" id="{34CBEED0-5899-4A53-AB24-A874EF70A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5193" y="3581286"/>
              <a:ext cx="2368068" cy="697151"/>
              <a:chOff x="2445193" y="3257412"/>
              <a:chExt cx="2368068" cy="697151"/>
            </a:xfrm>
          </p:grpSpPr>
          <p:sp>
            <p:nvSpPr>
              <p:cNvPr id="74" name="圆角矩形 73">
                <a:extLst>
                  <a:ext uri="{FF2B5EF4-FFF2-40B4-BE49-F238E27FC236}">
                    <a16:creationId xmlns:a16="http://schemas.microsoft.com/office/drawing/2014/main" id="{173E0194-8AB2-4A73-8AF4-D0D960EF8626}"/>
                  </a:ext>
                </a:extLst>
              </p:cNvPr>
              <p:cNvSpPr/>
              <p:nvPr/>
            </p:nvSpPr>
            <p:spPr>
              <a:xfrm flipH="1">
                <a:off x="2445193" y="3257412"/>
                <a:ext cx="2282360" cy="697151"/>
              </a:xfrm>
              <a:prstGeom prst="roundRect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  <p:sp>
            <p:nvSpPr>
              <p:cNvPr id="75" name="等腰三角形 74">
                <a:extLst>
                  <a:ext uri="{FF2B5EF4-FFF2-40B4-BE49-F238E27FC236}">
                    <a16:creationId xmlns:a16="http://schemas.microsoft.com/office/drawing/2014/main" id="{B945A23C-30F6-4A16-8D89-523C02B1260E}"/>
                  </a:ext>
                </a:extLst>
              </p:cNvPr>
              <p:cNvSpPr/>
              <p:nvPr/>
            </p:nvSpPr>
            <p:spPr>
              <a:xfrm rot="5400000" flipH="1">
                <a:off x="4722564" y="3481116"/>
                <a:ext cx="95687" cy="85708"/>
              </a:xfrm>
              <a:prstGeom prst="triangle">
                <a:avLst/>
              </a:prstGeom>
              <a:solidFill>
                <a:srgbClr val="FFFFFF">
                  <a:alpha val="5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65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/>
              </a:p>
            </p:txBody>
          </p:sp>
        </p:grpSp>
        <p:sp>
          <p:nvSpPr>
            <p:cNvPr id="20508" name="文本框 44">
              <a:extLst>
                <a:ext uri="{FF2B5EF4-FFF2-40B4-BE49-F238E27FC236}">
                  <a16:creationId xmlns:a16="http://schemas.microsoft.com/office/drawing/2014/main" id="{B28C6BA8-04B3-4E87-A366-2E95F3649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5193" y="3581286"/>
              <a:ext cx="2282360" cy="691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STHeitiSC-Light"/>
                  <a:cs typeface="STHeitiSC-Light"/>
                </a:rPr>
                <a:t>全面监控</a:t>
              </a:r>
              <a:r>
                <a:rPr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STHeitiSC-Light"/>
                  <a:cs typeface="STHeitiSC-Light"/>
                </a:rPr>
                <a:t>U</a:t>
              </a: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STHeitiSC-Light"/>
                  <a:cs typeface="STHeitiSC-Light"/>
                </a:rPr>
                <a:t>盘、文件、聊天记录、邮件、屏幕，与泄密飞单说拜拜。</a:t>
              </a:r>
            </a:p>
          </p:txBody>
        </p:sp>
      </p:grpSp>
      <p:grpSp>
        <p:nvGrpSpPr>
          <p:cNvPr id="20491" name="组 47">
            <a:extLst>
              <a:ext uri="{FF2B5EF4-FFF2-40B4-BE49-F238E27FC236}">
                <a16:creationId xmlns:a16="http://schemas.microsoft.com/office/drawing/2014/main" id="{BCF2B238-BB2E-4D73-8AA6-1B5BF2D62BD9}"/>
              </a:ext>
            </a:extLst>
          </p:cNvPr>
          <p:cNvGrpSpPr>
            <a:grpSpLocks/>
          </p:cNvGrpSpPr>
          <p:nvPr/>
        </p:nvGrpSpPr>
        <p:grpSpPr bwMode="auto">
          <a:xfrm>
            <a:off x="77788" y="95250"/>
            <a:ext cx="4867275" cy="1173163"/>
            <a:chOff x="1576591" y="137005"/>
            <a:chExt cx="3930011" cy="249491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2256C03-F0C0-4365-8969-BAE654AC0190}"/>
                </a:ext>
              </a:extLst>
            </p:cNvPr>
            <p:cNvSpPr txBox="1"/>
            <p:nvPr/>
          </p:nvSpPr>
          <p:spPr>
            <a:xfrm>
              <a:off x="1577872" y="137005"/>
              <a:ext cx="3928730" cy="14010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b="1" dirty="0">
                  <a:solidFill>
                    <a:schemeClr val="accent6">
                      <a:lumMod val="75000"/>
                    </a:schemeClr>
                  </a:solidFill>
                  <a:latin typeface="Arial"/>
                  <a:ea typeface="+mn-ea"/>
                  <a:cs typeface="Arial"/>
                </a:rPr>
                <a:t>商场如战场，掌握先机，防患于未然，不要犹豫，现在就让WorkWin来帮您：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886E1C5E-5BB7-475A-9E29-4B45809690B7}"/>
                </a:ext>
              </a:extLst>
            </p:cNvPr>
            <p:cNvSpPr txBox="1"/>
            <p:nvPr/>
          </p:nvSpPr>
          <p:spPr>
            <a:xfrm>
              <a:off x="1576591" y="311547"/>
              <a:ext cx="3764658" cy="749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zh-CN" sz="16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                  </a:t>
              </a:r>
              <a:r>
                <a:rPr kumimoji="1" lang="zh-CN" altLang="en-US" sz="1600" b="1" dirty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您的企业将有如下改变：</a:t>
              </a:r>
            </a:p>
          </p:txBody>
        </p:sp>
      </p:grpSp>
      <p:grpSp>
        <p:nvGrpSpPr>
          <p:cNvPr id="47" name="组 46">
            <a:extLst>
              <a:ext uri="{FF2B5EF4-FFF2-40B4-BE49-F238E27FC236}">
                <a16:creationId xmlns:a16="http://schemas.microsoft.com/office/drawing/2014/main" id="{E69222AC-D759-4167-A482-6CF57EC74591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471613"/>
            <a:ext cx="1427163" cy="355600"/>
            <a:chOff x="0" y="937679"/>
            <a:chExt cx="1151467" cy="35647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816CD7E-0FDE-4C92-9FFD-C058875B373A}"/>
                </a:ext>
              </a:extLst>
            </p:cNvPr>
            <p:cNvSpPr/>
            <p:nvPr/>
          </p:nvSpPr>
          <p:spPr>
            <a:xfrm>
              <a:off x="0" y="937679"/>
              <a:ext cx="1151467" cy="35647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20504" name="文本框 6">
              <a:extLst>
                <a:ext uri="{FF2B5EF4-FFF2-40B4-BE49-F238E27FC236}">
                  <a16:creationId xmlns:a16="http://schemas.microsoft.com/office/drawing/2014/main" id="{47D575E6-D26E-4FC6-AA70-AFBEDCC2ED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992806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为什么要监控</a:t>
              </a:r>
            </a:p>
          </p:txBody>
        </p:sp>
      </p:grpSp>
      <p:grpSp>
        <p:nvGrpSpPr>
          <p:cNvPr id="10" name="组 49">
            <a:extLst>
              <a:ext uri="{FF2B5EF4-FFF2-40B4-BE49-F238E27FC236}">
                <a16:creationId xmlns:a16="http://schemas.microsoft.com/office/drawing/2014/main" id="{39A8D9E9-B57C-4A6F-912A-33D99CD23F79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1920875"/>
            <a:ext cx="1427163" cy="355600"/>
            <a:chOff x="0" y="1377583"/>
            <a:chExt cx="1151467" cy="356474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4608FFF-B7DA-41B0-AB92-036BF67E2BB0}"/>
                </a:ext>
              </a:extLst>
            </p:cNvPr>
            <p:cNvSpPr/>
            <p:nvPr/>
          </p:nvSpPr>
          <p:spPr>
            <a:xfrm>
              <a:off x="0" y="137758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20502" name="文本框 51">
              <a:extLst>
                <a:ext uri="{FF2B5EF4-FFF2-40B4-BE49-F238E27FC236}">
                  <a16:creationId xmlns:a16="http://schemas.microsoft.com/office/drawing/2014/main" id="{085C76B8-D0F2-468D-B1DF-9AAF76255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43271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的使命</a:t>
              </a:r>
            </a:p>
          </p:txBody>
        </p:sp>
      </p:grpSp>
      <p:grpSp>
        <p:nvGrpSpPr>
          <p:cNvPr id="56" name="组 55">
            <a:extLst>
              <a:ext uri="{FF2B5EF4-FFF2-40B4-BE49-F238E27FC236}">
                <a16:creationId xmlns:a16="http://schemas.microsoft.com/office/drawing/2014/main" id="{7FB8A2DF-9502-44B8-AA8E-D4E304489E28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398713"/>
            <a:ext cx="1427163" cy="357187"/>
            <a:chOff x="0" y="2279893"/>
            <a:chExt cx="1151467" cy="356474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816685AD-CC77-44CD-8FC6-026F0AD8120F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20500" name="文本框 57">
              <a:extLst>
                <a:ext uri="{FF2B5EF4-FFF2-40B4-BE49-F238E27FC236}">
                  <a16:creationId xmlns:a16="http://schemas.microsoft.com/office/drawing/2014/main" id="{9C63D977-A42B-40C6-88D0-048CF9126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en-US" altLang="zh-CN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WorkWin</a:t>
              </a:r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的功能</a:t>
              </a:r>
            </a:p>
          </p:txBody>
        </p:sp>
      </p:grpSp>
      <p:grpSp>
        <p:nvGrpSpPr>
          <p:cNvPr id="62" name="组 61">
            <a:extLst>
              <a:ext uri="{FF2B5EF4-FFF2-40B4-BE49-F238E27FC236}">
                <a16:creationId xmlns:a16="http://schemas.microsoft.com/office/drawing/2014/main" id="{CD281B1F-811D-47EF-B7FF-50C03BC568A6}"/>
              </a:ext>
            </a:extLst>
          </p:cNvPr>
          <p:cNvGrpSpPr>
            <a:grpSpLocks/>
          </p:cNvGrpSpPr>
          <p:nvPr/>
        </p:nvGrpSpPr>
        <p:grpSpPr bwMode="auto">
          <a:xfrm>
            <a:off x="-306388" y="2817813"/>
            <a:ext cx="1427163" cy="357187"/>
            <a:chOff x="0" y="2279893"/>
            <a:chExt cx="1151467" cy="356474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A3A30417-734C-4E9A-B8EF-70A516F7E6E6}"/>
                </a:ext>
              </a:extLst>
            </p:cNvPr>
            <p:cNvSpPr/>
            <p:nvPr/>
          </p:nvSpPr>
          <p:spPr>
            <a:xfrm>
              <a:off x="0" y="2279893"/>
              <a:ext cx="1151467" cy="356474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20498" name="文本框 63">
              <a:extLst>
                <a:ext uri="{FF2B5EF4-FFF2-40B4-BE49-F238E27FC236}">
                  <a16:creationId xmlns:a16="http://schemas.microsoft.com/office/drawing/2014/main" id="{04FB05D0-7E99-4C05-9B58-C01388555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5020"/>
              <a:ext cx="1151467" cy="254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kumimoji="1" lang="zh-CN" altLang="en-US" sz="1000" b="1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为何选择我们</a:t>
              </a:r>
              <a:endParaRPr kumimoji="1" lang="en-US" altLang="zh-CN" sz="10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9" name="组 168">
            <a:extLst>
              <a:ext uri="{FF2B5EF4-FFF2-40B4-BE49-F238E27FC236}">
                <a16:creationId xmlns:a16="http://schemas.microsoft.com/office/drawing/2014/main" id="{562CD590-2479-43F1-A656-DE3F0E71F05D}"/>
              </a:ext>
            </a:extLst>
          </p:cNvPr>
          <p:cNvGrpSpPr/>
          <p:nvPr/>
        </p:nvGrpSpPr>
        <p:grpSpPr>
          <a:xfrm>
            <a:off x="-85605" y="3267061"/>
            <a:ext cx="1427147" cy="356474"/>
            <a:chOff x="0" y="2733640"/>
            <a:chExt cx="1151467" cy="356474"/>
          </a:xfrm>
          <a:solidFill>
            <a:schemeClr val="accent6">
              <a:lumMod val="75000"/>
            </a:schemeClr>
          </a:solidFill>
        </p:grpSpPr>
        <p:sp>
          <p:nvSpPr>
            <p:cNvPr id="170" name="矩形 169">
              <a:extLst>
                <a:ext uri="{FF2B5EF4-FFF2-40B4-BE49-F238E27FC236}">
                  <a16:creationId xmlns:a16="http://schemas.microsoft.com/office/drawing/2014/main" id="{F8A8F681-EA6C-475E-8F2E-9E8FADAF607A}"/>
                </a:ext>
              </a:extLst>
            </p:cNvPr>
            <p:cNvSpPr/>
            <p:nvPr/>
          </p:nvSpPr>
          <p:spPr>
            <a:xfrm>
              <a:off x="0" y="2733640"/>
              <a:ext cx="1151467" cy="35647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10D4FB61-D8A0-4C6E-992E-929F201C9E63}"/>
                </a:ext>
              </a:extLst>
            </p:cNvPr>
            <p:cNvSpPr txBox="1"/>
            <p:nvPr/>
          </p:nvSpPr>
          <p:spPr>
            <a:xfrm>
              <a:off x="0" y="2788767"/>
              <a:ext cx="1151467" cy="25463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r" defTabSz="456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000" b="1" dirty="0">
                  <a:solidFill>
                    <a:schemeClr val="bg1"/>
                  </a:solidFill>
                  <a:latin typeface="Arial"/>
                  <a:ea typeface="+mn-ea"/>
                  <a:cs typeface="Arial"/>
                </a:rPr>
                <a:t>软件效果</a:t>
              </a:r>
            </a:p>
          </p:txBody>
        </p:sp>
      </p:grp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>
            <a:extLst>
              <a:ext uri="{FF2B5EF4-FFF2-40B4-BE49-F238E27FC236}">
                <a16:creationId xmlns:a16="http://schemas.microsoft.com/office/drawing/2014/main" id="{7B019E77-C1B4-465C-A7BE-6C655ECBE4E6}"/>
              </a:ext>
            </a:extLst>
          </p:cNvPr>
          <p:cNvSpPr/>
          <p:nvPr/>
        </p:nvSpPr>
        <p:spPr>
          <a:xfrm>
            <a:off x="1458913" y="3609975"/>
            <a:ext cx="3859212" cy="83185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21506" name="文本框 7">
            <a:extLst>
              <a:ext uri="{FF2B5EF4-FFF2-40B4-BE49-F238E27FC236}">
                <a16:creationId xmlns:a16="http://schemas.microsoft.com/office/drawing/2014/main" id="{5A545586-8906-40B7-A1D1-23F81CF9A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913" y="2582863"/>
            <a:ext cx="4572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现在下载，亲身体会神奇的WorkWin为何能够席卷中国市场的奥秘：</a:t>
            </a:r>
          </a:p>
        </p:txBody>
      </p:sp>
      <p:sp>
        <p:nvSpPr>
          <p:cNvPr id="21507" name="文本框 2">
            <a:extLst>
              <a:ext uri="{FF2B5EF4-FFF2-40B4-BE49-F238E27FC236}">
                <a16:creationId xmlns:a16="http://schemas.microsoft.com/office/drawing/2014/main" id="{C985C769-E11D-4B00-B3C5-C6C9EB02B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913" y="469900"/>
            <a:ext cx="6510337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现在，你的</a:t>
            </a:r>
            <a:r>
              <a:rPr kumimoji="1" lang="en-US" altLang="zh-CN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Windows</a:t>
            </a:r>
            <a:r>
              <a:rPr kumimoji="1" lang="zh-CN" altLang="en-US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是用来</a:t>
            </a:r>
            <a:r>
              <a:rPr kumimoji="1" lang="en-US" altLang="zh-CN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work</a:t>
            </a:r>
            <a:r>
              <a:rPr kumimoji="1" lang="zh-CN" altLang="en-US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的了。</a:t>
            </a:r>
          </a:p>
          <a:p>
            <a:pPr algn="ctr"/>
            <a:endParaRPr kumimoji="1" lang="zh-CN" altLang="en-US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algn="ctr"/>
            <a:r>
              <a:rPr kumimoji="1" lang="zh-CN" altLang="en-US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这就是WorkWin品牌的来源和使命!</a:t>
            </a:r>
          </a:p>
        </p:txBody>
      </p:sp>
      <p:sp>
        <p:nvSpPr>
          <p:cNvPr id="21508" name="文本框 3">
            <a:extLst>
              <a:ext uri="{FF2B5EF4-FFF2-40B4-BE49-F238E27FC236}">
                <a16:creationId xmlns:a16="http://schemas.microsoft.com/office/drawing/2014/main" id="{3E532165-7855-44D3-8D7A-F8DED8874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843" y="3768725"/>
            <a:ext cx="20858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CC124"/>
                </a:solidFill>
                <a:latin typeface="Century Gothic" panose="020B0502020202020204" pitchFamily="34" charset="0"/>
                <a:ea typeface="微软雅黑" panose="020B0503020204020204" pitchFamily="34" charset="-122"/>
                <a:hlinkClick r:id="rId2"/>
              </a:rPr>
              <a:t>下载</a:t>
            </a:r>
            <a:r>
              <a:rPr lang="en-US" altLang="zh-CN" sz="2400" b="1" dirty="0">
                <a:solidFill>
                  <a:srgbClr val="FCC124"/>
                </a:solidFill>
                <a:latin typeface="Century Gothic" panose="020B0502020202020204" pitchFamily="34" charset="0"/>
                <a:ea typeface="微软雅黑" panose="020B0503020204020204" pitchFamily="34" charset="-122"/>
                <a:hlinkClick r:id="rId2"/>
              </a:rPr>
              <a:t>WorkWin</a:t>
            </a:r>
            <a:endParaRPr lang="en-US" altLang="zh-CN" sz="2400" b="1" dirty="0">
              <a:solidFill>
                <a:srgbClr val="FCC124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05EBEAD-46C4-4178-B295-8B3D29546788}"/>
              </a:ext>
            </a:extLst>
          </p:cNvPr>
          <p:cNvSpPr txBox="1"/>
          <p:nvPr/>
        </p:nvSpPr>
        <p:spPr>
          <a:xfrm rot="120000">
            <a:off x="3889375" y="2111375"/>
            <a:ext cx="5119370" cy="4476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656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CC124"/>
                </a:solidFill>
                <a:effectLst>
                  <a:glow rad="304800">
                    <a:schemeClr val="accent1">
                      <a:alpha val="40000"/>
                    </a:schemeClr>
                  </a:glow>
                </a:effectLst>
                <a:latin typeface="微软雅黑" pitchFamily="34" charset="-122"/>
                <a:ea typeface="微软雅黑" pitchFamily="34" charset="-122"/>
                <a:sym typeface="+mn-ea"/>
              </a:rPr>
              <a:t>世界500强和小微企业，他们都在用WorkWin！</a:t>
            </a:r>
          </a:p>
        </p:txBody>
      </p:sp>
    </p:spTree>
  </p:cSld>
  <p:clrMapOvr>
    <a:masterClrMapping/>
  </p:clrMapOvr>
  <p:transition spd="slow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1">
            <a:extLst>
              <a:ext uri="{FF2B5EF4-FFF2-40B4-BE49-F238E27FC236}">
                <a16:creationId xmlns:a16="http://schemas.microsoft.com/office/drawing/2014/main" id="{3D37F764-4E03-4577-9CE5-2DCC8FE67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800" b="1">
                <a:solidFill>
                  <a:srgbClr val="FCC124"/>
                </a:solidFill>
              </a:rPr>
              <a:t>软件截图</a:t>
            </a:r>
          </a:p>
        </p:txBody>
      </p:sp>
      <p:pic>
        <p:nvPicPr>
          <p:cNvPr id="22530" name="内容占位符 1" descr="pic4">
            <a:extLst>
              <a:ext uri="{FF2B5EF4-FFF2-40B4-BE49-F238E27FC236}">
                <a16:creationId xmlns:a16="http://schemas.microsoft.com/office/drawing/2014/main" id="{FD580E4F-269A-4226-B1CE-9613AC312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5063" y="1063625"/>
            <a:ext cx="7088187" cy="3549650"/>
          </a:xfrm>
        </p:spPr>
      </p:pic>
    </p:spTree>
  </p:cSld>
  <p:clrMapOvr>
    <a:masterClrMapping/>
  </p:clrMapOvr>
  <p:transition>
    <p:pull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1">
            <a:extLst>
              <a:ext uri="{FF2B5EF4-FFF2-40B4-BE49-F238E27FC236}">
                <a16:creationId xmlns:a16="http://schemas.microsoft.com/office/drawing/2014/main" id="{F13AA1E3-9801-4406-96FB-EF74956D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2400" b="1">
                <a:solidFill>
                  <a:srgbClr val="FCC124"/>
                </a:solidFill>
              </a:rPr>
              <a:t>软件资质证书</a:t>
            </a:r>
          </a:p>
        </p:txBody>
      </p:sp>
      <p:pic>
        <p:nvPicPr>
          <p:cNvPr id="23554" name="内容占位符 3" descr="shangbiao">
            <a:extLst>
              <a:ext uri="{FF2B5EF4-FFF2-40B4-BE49-F238E27FC236}">
                <a16:creationId xmlns:a16="http://schemas.microsoft.com/office/drawing/2014/main" id="{22FEFB81-4643-4FF9-9829-797ED3330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6950" y="1470025"/>
            <a:ext cx="2035175" cy="2787650"/>
          </a:xfrm>
        </p:spPr>
      </p:pic>
      <p:pic>
        <p:nvPicPr>
          <p:cNvPr id="23555" name="图片 6" descr="ruanjianchanpin2-1">
            <a:extLst>
              <a:ext uri="{FF2B5EF4-FFF2-40B4-BE49-F238E27FC236}">
                <a16:creationId xmlns:a16="http://schemas.microsoft.com/office/drawing/2014/main" id="{B898C7CE-7D31-4401-9EDB-7C0127F3C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857375"/>
            <a:ext cx="33178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7" descr="workwinzzq600">
            <a:extLst>
              <a:ext uri="{FF2B5EF4-FFF2-40B4-BE49-F238E27FC236}">
                <a16:creationId xmlns:a16="http://schemas.microsoft.com/office/drawing/2014/main" id="{7DD86BE8-A904-4F51-884C-A1FF77908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1760538"/>
            <a:ext cx="3508375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1">
            <a:extLst>
              <a:ext uri="{FF2B5EF4-FFF2-40B4-BE49-F238E27FC236}">
                <a16:creationId xmlns:a16="http://schemas.microsoft.com/office/drawing/2014/main" id="{B38CB5F4-26B1-4B52-A057-5D3945EEF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4F05CEB-05EE-43BA-99FA-7DC31D018D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defTabSz="456565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E3505E-E9B4-4D05-BF57-B3FAEF4B0B6A}"/>
              </a:ext>
            </a:extLst>
          </p:cNvPr>
          <p:cNvSpPr txBox="1"/>
          <p:nvPr/>
        </p:nvSpPr>
        <p:spPr>
          <a:xfrm>
            <a:off x="3411538" y="1401763"/>
            <a:ext cx="2320925" cy="7064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38" tIns="45719" rIns="91438" bIns="45719">
            <a:spAutoFit/>
          </a:bodyPr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4000" b="1" dirty="0">
                <a:solidFill>
                  <a:schemeClr val="accent6">
                    <a:lumMod val="75000"/>
                  </a:schemeClr>
                </a:solidFill>
                <a:latin typeface="Arial"/>
                <a:ea typeface="+mn-ea"/>
                <a:cs typeface="Arial"/>
              </a:rPr>
              <a:t>THANKS</a:t>
            </a:r>
            <a:endParaRPr kumimoji="1" lang="zh-CN" altLang="en-US" sz="4000" b="1" dirty="0">
              <a:solidFill>
                <a:schemeClr val="accent6">
                  <a:lumMod val="7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3FBE85-9408-4C95-9637-65D636C2A8E7}"/>
              </a:ext>
            </a:extLst>
          </p:cNvPr>
          <p:cNvSpPr txBox="1"/>
          <p:nvPr/>
        </p:nvSpPr>
        <p:spPr>
          <a:xfrm>
            <a:off x="3411538" y="1985963"/>
            <a:ext cx="2320925" cy="431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38" tIns="45719" rIns="91438" bIns="45719">
            <a:spAutoFit/>
          </a:bodyPr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sz="2100" b="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感谢观看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7E84430-1418-4DFA-B9EA-CF10EC4E3A42}"/>
              </a:ext>
            </a:extLst>
          </p:cNvPr>
          <p:cNvSpPr/>
          <p:nvPr/>
        </p:nvSpPr>
        <p:spPr>
          <a:xfrm>
            <a:off x="3505200" y="2720975"/>
            <a:ext cx="2133600" cy="3635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6565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0E0DCC-25C4-432B-9E29-87934FF7C3DD}"/>
              </a:ext>
            </a:extLst>
          </p:cNvPr>
          <p:cNvSpPr txBox="1"/>
          <p:nvPr/>
        </p:nvSpPr>
        <p:spPr>
          <a:xfrm>
            <a:off x="3372445" y="2766436"/>
            <a:ext cx="2399110" cy="28129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342900" indent="-342900" algn="ctr" defTabSz="914400">
              <a:lnSpc>
                <a:spcPct val="110000"/>
              </a:lnSpc>
              <a:defRPr/>
            </a:pPr>
            <a:r>
              <a:rPr lang="en-US" altLang="zh-CN" sz="1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+mn-ea"/>
                <a:hlinkClick r:id="rId2"/>
              </a:rPr>
              <a:t>https://www.vipshare.com</a:t>
            </a:r>
            <a:endParaRPr lang="en-US" altLang="zh-CN" sz="12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+mn-ea"/>
            </a:endParaRPr>
          </a:p>
        </p:txBody>
      </p:sp>
      <p:sp>
        <p:nvSpPr>
          <p:cNvPr id="24583" name="文本框 8">
            <a:extLst>
              <a:ext uri="{FF2B5EF4-FFF2-40B4-BE49-F238E27FC236}">
                <a16:creationId xmlns:a16="http://schemas.microsoft.com/office/drawing/2014/main" id="{0A64975F-1C86-4A1C-B725-35F63DE24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63" y="4083050"/>
            <a:ext cx="720248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1400" b="1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电话：( 025)</a:t>
            </a:r>
            <a:r>
              <a:rPr kumimoji="1" lang="zh-CN" altLang="en-US" sz="1400" b="1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84533318 ( 025) 84533319</a:t>
            </a:r>
            <a:endParaRPr kumimoji="1" lang="zh-CN" altLang="en-US" sz="1400" b="1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kumimoji="1" lang="zh-CN" altLang="en-US" sz="1400" b="1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QQ：501955888 (购买) 467034404 (技术支持)</a:t>
            </a:r>
          </a:p>
          <a:p>
            <a:pPr algn="ctr"/>
            <a:r>
              <a:rPr kumimoji="1" lang="zh-CN" altLang="en-US" sz="1400" b="1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地址： 南京市中山东路198号龙台国际大厦1205室</a:t>
            </a:r>
          </a:p>
        </p:txBody>
      </p:sp>
      <p:sp>
        <p:nvSpPr>
          <p:cNvPr id="24584" name="文本框 4">
            <a:extLst>
              <a:ext uri="{FF2B5EF4-FFF2-40B4-BE49-F238E27FC236}">
                <a16:creationId xmlns:a16="http://schemas.microsoft.com/office/drawing/2014/main" id="{10BD4B4C-D2BB-45BD-B235-BE55F1F8C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469" y="3263900"/>
            <a:ext cx="27860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南京网亚计算机有限公司</a:t>
            </a:r>
          </a:p>
        </p:txBody>
      </p:sp>
      <p:pic>
        <p:nvPicPr>
          <p:cNvPr id="24585" name="图片 9" descr="wangyaweixin120">
            <a:extLst>
              <a:ext uri="{FF2B5EF4-FFF2-40B4-BE49-F238E27FC236}">
                <a16:creationId xmlns:a16="http://schemas.microsoft.com/office/drawing/2014/main" id="{229BECDE-FBF4-43F7-8464-21E2EA941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3632200"/>
            <a:ext cx="1214438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第一PPT，www.1ppt.com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WorkWin</Template>
  <TotalTime>4</TotalTime>
  <Words>762</Words>
  <Application>Microsoft Office PowerPoint</Application>
  <PresentationFormat>全屏显示(16:9)</PresentationFormat>
  <Paragraphs>107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6" baseType="lpstr">
      <vt:lpstr>微软雅黑</vt:lpstr>
      <vt:lpstr>Arial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软件截图</vt:lpstr>
      <vt:lpstr>软件资质证书</vt:lpstr>
      <vt:lpstr>PowerPoint 演示文稿</vt:lpstr>
    </vt:vector>
  </TitlesOfParts>
  <Company>WorkWin管理专家监控软件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WorkWin管理专家监控软件</dc:subject>
  <dc:creator>AdminJz</dc:creator>
  <cp:keywords>WorkWin管理专家监控软件</cp:keywords>
  <dc:description>WorkWin管理专家监控软件 www.vipshare.com</dc:description>
  <cp:lastModifiedBy>AdminJz</cp:lastModifiedBy>
  <cp:revision>3</cp:revision>
  <dcterms:created xsi:type="dcterms:W3CDTF">2020-05-11T03:30:11Z</dcterms:created>
  <dcterms:modified xsi:type="dcterms:W3CDTF">2020-07-01T18:05:50Z</dcterms:modified>
  <cp:category>监控软件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2052-10.1.0.5458</vt:lpwstr>
  </property>
</Properties>
</file>